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842" r:id="rId2"/>
    <p:sldId id="1055" r:id="rId3"/>
    <p:sldId id="1064" r:id="rId4"/>
    <p:sldId id="1107" r:id="rId5"/>
    <p:sldId id="1106" r:id="rId6"/>
    <p:sldId id="1101" r:id="rId7"/>
    <p:sldId id="1102" r:id="rId8"/>
    <p:sldId id="1103" r:id="rId9"/>
    <p:sldId id="1104" r:id="rId10"/>
    <p:sldId id="1118" r:id="rId11"/>
    <p:sldId id="1119" r:id="rId12"/>
    <p:sldId id="1105" r:id="rId13"/>
    <p:sldId id="1097" r:id="rId14"/>
    <p:sldId id="1074" r:id="rId15"/>
    <p:sldId id="1083" r:id="rId16"/>
    <p:sldId id="1085" r:id="rId17"/>
    <p:sldId id="1086" r:id="rId18"/>
    <p:sldId id="1093" r:id="rId19"/>
    <p:sldId id="1087" r:id="rId20"/>
    <p:sldId id="1092" r:id="rId21"/>
    <p:sldId id="1108" r:id="rId22"/>
    <p:sldId id="1109" r:id="rId23"/>
    <p:sldId id="1110" r:id="rId24"/>
    <p:sldId id="1111" r:id="rId25"/>
    <p:sldId id="1112" r:id="rId26"/>
    <p:sldId id="1113" r:id="rId27"/>
    <p:sldId id="1114" r:id="rId28"/>
    <p:sldId id="1117" r:id="rId29"/>
    <p:sldId id="1046" r:id="rId30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067"/>
    <a:srgbClr val="D5E2FF"/>
    <a:srgbClr val="4D4D4F"/>
    <a:srgbClr val="FFFFFF"/>
    <a:srgbClr val="920053"/>
    <a:srgbClr val="000000"/>
    <a:srgbClr val="57CBFF"/>
    <a:srgbClr val="85CA3A"/>
    <a:srgbClr val="4A8DF0"/>
    <a:srgbClr val="FE9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1" autoAdjust="0"/>
    <p:restoredTop sz="96277" autoAdjust="0"/>
  </p:normalViewPr>
  <p:slideViewPr>
    <p:cSldViewPr snapToGrid="0" snapToObjects="1">
      <p:cViewPr varScale="1">
        <p:scale>
          <a:sx n="109" d="100"/>
          <a:sy n="109" d="100"/>
        </p:scale>
        <p:origin x="1794" y="108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867" y="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游ゴシック" panose="020B0400000000000000" pitchFamily="50" charset="-128"/>
              </a:rPr>
              <a:t>12/15/2022</a:t>
            </a:fld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游ゴシック" panose="020B0400000000000000" pitchFamily="50" charset="-128"/>
              </a:rPr>
              <a:t>‹#›</a:t>
            </a:fld>
            <a:endParaRPr lang="en-US" dirty="0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fld id="{3EEE9B47-791B-47F7-AE03-C0D580CA0B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88980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5451" y="5911029"/>
            <a:ext cx="2743200" cy="1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游ゴシック" panose="020B0400000000000000" pitchFamily="50" charset="-128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游ゴシック" panose="020B0400000000000000" pitchFamily="50" charset="-128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085" y="745202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9085482" y="619547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359999" y="270000"/>
            <a:ext cx="11466000" cy="540000"/>
          </a:xfrm>
        </p:spPr>
        <p:txBody>
          <a:bodyPr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361412" y="900000"/>
            <a:ext cx="11466000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buClr>
                <a:schemeClr val="tx2"/>
              </a:buClr>
              <a:defRPr sz="1100"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050">
                <a:latin typeface="游ゴシック" panose="020B0400000000000000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5400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022371" cy="540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游ゴシック" panose="020B0400000000000000" pitchFamily="50" charset="-128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753330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  <a:latin typeface="游ゴシック" panose="020B0400000000000000" pitchFamily="50" charset="-128"/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bg2"/>
          </a:solidFill>
          <a:latin typeface="游ゴシック" panose="020B0400000000000000" pitchFamily="50" charset="-128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游ゴシック" panose="020B0400000000000000" pitchFamily="50" charset="-128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游ゴシック" panose="020B0400000000000000" pitchFamily="50" charset="-128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游ゴシック" panose="020B0400000000000000" pitchFamily="50" charset="-128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39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652" userDrawn="1">
          <p15:clr>
            <a:srgbClr val="F26B43"/>
          </p15:clr>
        </p15:guide>
        <p15:guide id="7" pos="2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6659" y="4897481"/>
            <a:ext cx="6604201" cy="692595"/>
          </a:xfrm>
        </p:spPr>
        <p:txBody>
          <a:bodyPr/>
          <a:lstStyle/>
          <a:p>
            <a:r>
              <a:rPr lang="ja-JP" altLang="en-US" sz="1800" b="1" dirty="0" smtClean="0"/>
              <a:t>チェック・ポイント・ソフトウェア・テクノロジーズ株式会社</a:t>
            </a:r>
            <a:endParaRPr lang="en-US" sz="1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2590" y="2188609"/>
            <a:ext cx="11276235" cy="124128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  <a:buSzPts val="1400"/>
            </a:pPr>
            <a:r>
              <a:rPr lang="en-US" altLang="ja-JP" cap="none" smtClean="0"/>
              <a:t>Harmony Endpoint</a:t>
            </a:r>
            <a:r>
              <a:rPr lang="ja-JP" altLang="en-US" cap="none" smtClean="0"/>
              <a:t> 簡易運用ガイド</a:t>
            </a:r>
            <a:endParaRPr lang="en-US" altLang="ja-JP" cap="none" smtClean="0"/>
          </a:p>
          <a:p>
            <a:pPr lvl="0">
              <a:lnSpc>
                <a:spcPct val="100000"/>
              </a:lnSpc>
              <a:spcAft>
                <a:spcPts val="0"/>
              </a:spcAft>
              <a:buSzPts val="1400"/>
            </a:pPr>
            <a:r>
              <a:rPr lang="en-US" altLang="ja-JP" sz="3200" cap="none" smtClean="0"/>
              <a:t>URL</a:t>
            </a:r>
            <a:r>
              <a:rPr lang="ja-JP" altLang="en-US" sz="3200" cap="none" smtClean="0"/>
              <a:t> フィルタリング </a:t>
            </a:r>
            <a:r>
              <a:rPr lang="en-US" altLang="ja-JP" sz="3200" cap="none" smtClean="0"/>
              <a:t>–</a:t>
            </a:r>
            <a:r>
              <a:rPr lang="ja-JP" altLang="en-US" sz="3200" cap="none" smtClean="0"/>
              <a:t> ブラックリスト＆ホワイトリスト</a:t>
            </a:r>
            <a:endParaRPr lang="en-US" sz="2800" cap="none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54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ブラックリストを作成（ファイルインポート）（１／２）</a:t>
            </a:r>
            <a:endParaRPr kumimoji="1" lang="ja-JP" alt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60000" y="864000"/>
            <a:ext cx="11465999" cy="1535750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kumimoji="1" lang="ja-JP" altLang="en-US" smtClean="0"/>
              <a:t>テキストエディタを</a:t>
            </a:r>
            <a:r>
              <a:rPr kumimoji="1" lang="ja-JP" altLang="en-US" dirty="0" smtClean="0"/>
              <a:t>開きます</a:t>
            </a:r>
            <a:endParaRPr kumimoji="1" lang="en-US" altLang="ja-JP" dirty="0" smtClean="0"/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 smtClean="0"/>
              <a:t>ドメイン名または 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を 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 行に、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 レコード記述します</a:t>
            </a:r>
            <a:endParaRPr kumimoji="1" lang="en-US" altLang="ja-JP" dirty="0" smtClean="0"/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/>
              <a:t>ファイ</a:t>
            </a:r>
            <a:r>
              <a:rPr kumimoji="1" lang="ja-JP" altLang="en-US" dirty="0" smtClean="0"/>
              <a:t>ル拡張子を </a:t>
            </a:r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 にして任意のフォルダに保存します</a:t>
            </a:r>
            <a:endParaRPr kumimoji="1" lang="en-US" altLang="ja-JP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517" y="2699239"/>
            <a:ext cx="4469790" cy="291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6484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393910"/>
            <a:ext cx="4368127" cy="292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853" y="3393910"/>
            <a:ext cx="4348689" cy="292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ブラックリストを作成（ファイルインポート）（２／２）</a:t>
            </a:r>
            <a:endParaRPr kumimoji="1" lang="ja-JP" alt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60000" y="864000"/>
            <a:ext cx="11465999" cy="153575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　　をクリックします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ダイアログボックスでファイルを選択して「開く」をクリックします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ドメイン名が追加されたことを確認します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」をクリックします</a:t>
            </a:r>
            <a:endParaRPr kumimoji="1" lang="en-US" altLang="ja-JP" dirty="0" smtClean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2982340" y="3249026"/>
            <a:ext cx="1339405" cy="577192"/>
          </a:xfrm>
          <a:prstGeom prst="wedgeRectCallout">
            <a:avLst>
              <a:gd name="adj1" fmla="val 34179"/>
              <a:gd name="adj2" fmla="val 11866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クリック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40024" y="4396094"/>
            <a:ext cx="539931" cy="984068"/>
          </a:xfrm>
          <a:prstGeom prst="rightArrow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kumimoji="1" lang="ja-JP" altLang="en-US" sz="2400" dirty="0" err="1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979420" y="6097611"/>
            <a:ext cx="538504" cy="225624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9517397" y="5569223"/>
            <a:ext cx="1339405" cy="577192"/>
          </a:xfrm>
          <a:prstGeom prst="wedgeRectCallout">
            <a:avLst>
              <a:gd name="adj1" fmla="val 64375"/>
              <a:gd name="adj2" fmla="val 6687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④</a:t>
            </a:r>
            <a:r>
              <a:rPr lang="ja-JP" altLang="en-US" sz="1600" dirty="0" smtClean="0">
                <a:latin typeface="+mn-lt"/>
              </a:rPr>
              <a:t> クリック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489260" y="4798163"/>
            <a:ext cx="3852817" cy="623104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8557301" y="3985950"/>
            <a:ext cx="2697979" cy="577192"/>
          </a:xfrm>
          <a:prstGeom prst="wedgeRectCallout">
            <a:avLst>
              <a:gd name="adj1" fmla="val -30128"/>
              <a:gd name="adj2" fmla="val 10206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/>
              <a:t>③</a:t>
            </a:r>
            <a:r>
              <a:rPr lang="ja-JP" altLang="en-US" sz="1600" dirty="0" smtClean="0">
                <a:latin typeface="+mn-lt"/>
              </a:rPr>
              <a:t> ドメイン名が追加されたことを確認</a:t>
            </a:r>
            <a:endParaRPr lang="en-US" sz="1600" dirty="0" err="1" smtClean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67" y="874480"/>
            <a:ext cx="333422" cy="257211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 bwMode="auto">
          <a:xfrm>
            <a:off x="4684964" y="2261108"/>
            <a:ext cx="2686012" cy="2013438"/>
          </a:xfrm>
          <a:prstGeom prst="wedgeRectCallout">
            <a:avLst>
              <a:gd name="adj1" fmla="val -61862"/>
              <a:gd name="adj2" fmla="val 47231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45516" y="4146867"/>
            <a:ext cx="276229" cy="194408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201" y="2335841"/>
            <a:ext cx="2581538" cy="1863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/>
          <p:cNvSpPr/>
          <p:nvPr/>
        </p:nvSpPr>
        <p:spPr bwMode="auto">
          <a:xfrm>
            <a:off x="6448566" y="3993002"/>
            <a:ext cx="436905" cy="194408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5475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ブラックリストを適用</a:t>
            </a:r>
            <a:endParaRPr kumimoji="1" lang="ja-JP" alt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60000" y="864000"/>
            <a:ext cx="11465999" cy="126697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dirty="0">
                <a:latin typeface="+mn-ea"/>
              </a:rPr>
              <a:t>Policy</a:t>
            </a:r>
            <a:r>
              <a:rPr kumimoji="1" lang="ja-JP" altLang="en-US" dirty="0">
                <a:latin typeface="+mn-ea"/>
              </a:rPr>
              <a:t> </a:t>
            </a:r>
            <a:r>
              <a:rPr kumimoji="1" lang="en-US" altLang="ja-JP" dirty="0">
                <a:latin typeface="+mn-ea"/>
              </a:rPr>
              <a:t>Capabilities</a:t>
            </a:r>
            <a:r>
              <a:rPr kumimoji="1" lang="ja-JP" altLang="en-US" dirty="0">
                <a:latin typeface="+mn-ea"/>
              </a:rPr>
              <a:t> 画面が表示されたら</a:t>
            </a:r>
            <a:r>
              <a:rPr kumimoji="1" lang="ja-JP" altLang="en-US" dirty="0" smtClean="0">
                <a:latin typeface="+mn-ea"/>
              </a:rPr>
              <a:t>、「</a:t>
            </a:r>
            <a:r>
              <a:rPr kumimoji="1" lang="en-US" altLang="ja-JP" dirty="0" smtClean="0">
                <a:latin typeface="+mn-ea"/>
              </a:rPr>
              <a:t>Save</a:t>
            </a:r>
            <a:r>
              <a:rPr kumimoji="1" lang="ja-JP" altLang="en-US" dirty="0" smtClean="0">
                <a:latin typeface="+mn-ea"/>
              </a:rPr>
              <a:t>」を</a:t>
            </a:r>
            <a:r>
              <a:rPr kumimoji="1" lang="ja-JP" altLang="en-US" dirty="0">
                <a:latin typeface="+mn-ea"/>
              </a:rPr>
              <a:t>クリックします</a:t>
            </a:r>
            <a:endParaRPr kumimoji="1" lang="en-US" altLang="ja-JP" dirty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>
                <a:latin typeface="+mn-ea"/>
              </a:rPr>
              <a:t>「</a:t>
            </a:r>
            <a:r>
              <a:rPr kumimoji="1" lang="en-US" altLang="ja-JP" dirty="0" smtClean="0">
                <a:latin typeface="+mn-ea"/>
              </a:rPr>
              <a:t>Install</a:t>
            </a:r>
            <a:r>
              <a:rPr kumimoji="1" lang="ja-JP" altLang="en-US" dirty="0" smtClean="0">
                <a:latin typeface="+mn-ea"/>
              </a:rPr>
              <a:t> </a:t>
            </a:r>
            <a:r>
              <a:rPr kumimoji="1" lang="en-US" altLang="ja-JP" dirty="0" smtClean="0">
                <a:latin typeface="+mn-ea"/>
              </a:rPr>
              <a:t>Policy</a:t>
            </a:r>
            <a:r>
              <a:rPr kumimoji="1" lang="ja-JP" altLang="en-US" dirty="0" smtClean="0">
                <a:latin typeface="+mn-ea"/>
              </a:rPr>
              <a:t>」を</a:t>
            </a:r>
            <a:r>
              <a:rPr kumimoji="1" lang="ja-JP" altLang="en-US" dirty="0">
                <a:latin typeface="+mn-ea"/>
              </a:rPr>
              <a:t>クリックしま</a:t>
            </a:r>
            <a:r>
              <a:rPr kumimoji="1" lang="ja-JP" altLang="en-US" dirty="0" smtClean="0">
                <a:latin typeface="+mn-ea"/>
              </a:rPr>
              <a:t>す</a:t>
            </a:r>
            <a:endParaRPr kumimoji="1" lang="en-US" altLang="ja-JP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dirty="0">
                <a:latin typeface="+mn-ea"/>
              </a:rPr>
              <a:t>INSTALL</a:t>
            </a:r>
            <a:r>
              <a:rPr kumimoji="1" lang="ja-JP" altLang="en-US" dirty="0">
                <a:latin typeface="+mn-ea"/>
              </a:rPr>
              <a:t> </a:t>
            </a:r>
            <a:r>
              <a:rPr kumimoji="1" lang="en-US" altLang="ja-JP" dirty="0">
                <a:latin typeface="+mn-ea"/>
              </a:rPr>
              <a:t>POLICY</a:t>
            </a:r>
            <a:r>
              <a:rPr kumimoji="1" lang="ja-JP" altLang="en-US" dirty="0">
                <a:latin typeface="+mn-ea"/>
              </a:rPr>
              <a:t> </a:t>
            </a:r>
            <a:r>
              <a:rPr kumimoji="1" lang="ja-JP" altLang="en-US" dirty="0" smtClean="0">
                <a:latin typeface="+mn-ea"/>
              </a:rPr>
              <a:t>画</a:t>
            </a:r>
            <a:r>
              <a:rPr kumimoji="1" lang="ja-JP" altLang="en-US" dirty="0">
                <a:latin typeface="+mn-ea"/>
              </a:rPr>
              <a:t>面が表示されたら、「</a:t>
            </a:r>
            <a:r>
              <a:rPr kumimoji="1" lang="en-US" altLang="ja-JP" dirty="0">
                <a:latin typeface="+mn-ea"/>
              </a:rPr>
              <a:t>INSTALL</a:t>
            </a:r>
            <a:r>
              <a:rPr kumimoji="1" lang="ja-JP" altLang="en-US" dirty="0">
                <a:latin typeface="+mn-ea"/>
              </a:rPr>
              <a:t>」をクリックしま</a:t>
            </a:r>
            <a:r>
              <a:rPr kumimoji="1" lang="ja-JP" altLang="en-US" dirty="0" smtClean="0">
                <a:latin typeface="+mn-ea"/>
              </a:rPr>
              <a:t>す。</a:t>
            </a:r>
            <a:r>
              <a:rPr kumimoji="1" lang="en-US" altLang="ja-JP" dirty="0">
                <a:latin typeface="+mn-ea"/>
              </a:rPr>
              <a:t> 10</a:t>
            </a:r>
            <a:r>
              <a:rPr kumimoji="1" lang="ja-JP" altLang="en-US" dirty="0">
                <a:latin typeface="+mn-ea"/>
              </a:rPr>
              <a:t>分程度でクライアントにポリシーが反映されます</a:t>
            </a:r>
            <a:endParaRPr kumimoji="1" lang="en-US" altLang="ja-JP" dirty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endParaRPr kumimoji="1" lang="ja-JP" altLang="en-US" dirty="0">
              <a:latin typeface="+mn-e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2134741"/>
            <a:ext cx="4318068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 bwMode="auto">
          <a:xfrm>
            <a:off x="4110160" y="6055920"/>
            <a:ext cx="510758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519033" y="5581973"/>
            <a:ext cx="1343025" cy="718458"/>
          </a:xfrm>
          <a:prstGeom prst="wedgeRectCallout">
            <a:avLst>
              <a:gd name="adj1" fmla="val 75972"/>
              <a:gd name="adj2" fmla="val 3206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24134" y="2190546"/>
            <a:ext cx="864000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2745432" y="2226771"/>
            <a:ext cx="1343025" cy="718458"/>
          </a:xfrm>
          <a:prstGeom prst="wedgeRectCallout">
            <a:avLst>
              <a:gd name="adj1" fmla="val -72255"/>
              <a:gd name="adj2" fmla="val -32899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②</a:t>
            </a:r>
            <a:r>
              <a:rPr lang="ja-JP" altLang="en-US" sz="1600" dirty="0" smtClean="0">
                <a:latin typeface="+mn-lt"/>
              </a:rPr>
              <a:t> クリック</a:t>
            </a:r>
            <a:endParaRPr lang="en-US" sz="1600" dirty="0" smtClean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816" t="15158" r="5138" b="14922"/>
          <a:stretch/>
        </p:blipFill>
        <p:spPr>
          <a:xfrm>
            <a:off x="5826034" y="2987045"/>
            <a:ext cx="6148252" cy="263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 bwMode="auto">
          <a:xfrm>
            <a:off x="11095256" y="5315547"/>
            <a:ext cx="725220" cy="266426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982085" y="3914646"/>
            <a:ext cx="539931" cy="984068"/>
          </a:xfrm>
          <a:prstGeom prst="rightArrow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kumimoji="1" lang="ja-JP" altLang="en-US" sz="2400" dirty="0" err="1" smtClean="0">
              <a:latin typeface="+mn-lt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9825524" y="4406680"/>
            <a:ext cx="1343025" cy="718458"/>
          </a:xfrm>
          <a:prstGeom prst="wedgeRectCallout">
            <a:avLst>
              <a:gd name="adj1" fmla="val 55222"/>
              <a:gd name="adj2" fmla="val 8782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③</a:t>
            </a:r>
            <a:r>
              <a:rPr lang="ja-JP" altLang="en-US" sz="1600" dirty="0" smtClean="0">
                <a:latin typeface="+mn-lt"/>
              </a:rPr>
              <a:t>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866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683" y="2171235"/>
            <a:ext cx="11450947" cy="3027783"/>
          </a:xfrm>
        </p:spPr>
        <p:txBody>
          <a:bodyPr/>
          <a:lstStyle/>
          <a:p>
            <a:r>
              <a:rPr lang="en-US" altLang="ja-JP" cap="none" dirty="0" smtClean="0"/>
              <a:t>URL</a:t>
            </a:r>
            <a:r>
              <a:rPr lang="ja-JP" altLang="en-US" cap="none" dirty="0" smtClean="0"/>
              <a:t> フィルタリングのホワイトリスト設定</a:t>
            </a:r>
            <a:endParaRPr lang="en-US" altLang="ja-JP" cap="none" dirty="0" smtClean="0"/>
          </a:p>
          <a:p>
            <a:r>
              <a:rPr lang="ja-JP" altLang="en-US" cap="none" dirty="0" smtClean="0"/>
              <a:t>～除外メニュー編～</a:t>
            </a:r>
            <a:endParaRPr lang="en-US" altLang="ja-JP" cap="none" dirty="0" smtClean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9803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11466000" cy="540000"/>
          </a:xfrm>
        </p:spPr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ホワイトリスト設定の概要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1" y="863999"/>
            <a:ext cx="8008879" cy="5679915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閲覧を許可する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サイトをドメイン名で指定できます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ホワイトリストは、除外設定機能を使用して作成します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100000"/>
            </a:pP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ド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メイ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ン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名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指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定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方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法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閲覧を許可する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サイトを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FQDN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で指定します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1-1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www.example.com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example.com</a:t>
            </a:r>
          </a:p>
          <a:p>
            <a:pPr lvl="3">
              <a:buClr>
                <a:schemeClr val="accent2"/>
              </a:buClr>
            </a:pPr>
            <a:r>
              <a:rPr kumimoji="1" lang="en-US" altLang="ja-JP" sz="13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www.example.com</a:t>
            </a:r>
            <a:r>
              <a:rPr kumimoji="1" lang="ja-JP" altLang="en-US" sz="13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もしくは </a:t>
            </a:r>
            <a:r>
              <a:rPr kumimoji="1" lang="en-US" altLang="ja-JP" sz="13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example.com</a:t>
            </a:r>
            <a:r>
              <a:rPr kumimoji="1" lang="ja-JP" altLang="en-US" sz="13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のどちらかを指定すると、その両方の閲覧が許可されます</a:t>
            </a:r>
            <a:endParaRPr kumimoji="1" lang="en-US" altLang="ja-JP" sz="13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ホスト名を省略した場合は、ドメイン名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ワイルドカードを使用して、任意のホスト名、任意のサブドメインの閲覧を許可できます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1-2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：*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.example.com</a:t>
            </a:r>
            <a:endParaRPr kumimoji="1"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3">
              <a:buClr>
                <a:schemeClr val="accent2"/>
              </a:buClr>
            </a:pP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www.example.com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www2.example.com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www.sub.example.com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などの閲覧が許可されます</a:t>
            </a:r>
            <a:endParaRPr kumimoji="1"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0" y="3587932"/>
            <a:ext cx="3544210" cy="261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4269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33" y="2047052"/>
            <a:ext cx="5661887" cy="209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4141"/>
          <a:stretch/>
        </p:blipFill>
        <p:spPr>
          <a:xfrm>
            <a:off x="359999" y="2047052"/>
            <a:ext cx="5661887" cy="207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>
            <a:off x="8260540" y="2533805"/>
            <a:ext cx="548640" cy="326514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068286" y="2526948"/>
            <a:ext cx="548640" cy="326514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824795" y="3072762"/>
            <a:ext cx="1953743" cy="577192"/>
          </a:xfrm>
          <a:prstGeom prst="wedgeRectCallout">
            <a:avLst>
              <a:gd name="adj1" fmla="val 21264"/>
              <a:gd name="adj2" fmla="val -87584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をクリック</a:t>
            </a:r>
            <a:endParaRPr lang="en-US" sz="1600" dirty="0" err="1" smtClean="0">
              <a:latin typeface="+mn-l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70" y="3218463"/>
            <a:ext cx="619211" cy="285790"/>
          </a:xfrm>
          <a:prstGeom prst="rect">
            <a:avLst/>
          </a:prstGeom>
        </p:spPr>
      </p:pic>
      <p:sp>
        <p:nvSpPr>
          <p:cNvPr id="33" name="Rectangular Callout 32"/>
          <p:cNvSpPr/>
          <p:nvPr/>
        </p:nvSpPr>
        <p:spPr bwMode="auto">
          <a:xfrm>
            <a:off x="8650305" y="2989184"/>
            <a:ext cx="1953743" cy="577192"/>
          </a:xfrm>
          <a:prstGeom prst="wedgeRectCallout">
            <a:avLst>
              <a:gd name="adj1" fmla="val -45151"/>
              <a:gd name="adj2" fmla="val -8607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をクリック</a:t>
            </a:r>
            <a:endParaRPr lang="en-US" sz="1600" dirty="0" err="1" smtClean="0">
              <a:latin typeface="+mn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180" y="3134885"/>
            <a:ext cx="619211" cy="28579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 bwMode="auto">
          <a:xfrm>
            <a:off x="359999" y="1758641"/>
            <a:ext cx="336021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kumimoji="1" lang="en-US" altLang="ja-JP" sz="1400" dirty="0" smtClean="0">
                <a:latin typeface="+mn-ea"/>
                <a:cs typeface="Arial" panose="020B0604020202020204" pitchFamily="34" charset="0"/>
              </a:rPr>
              <a:t>Global</a:t>
            </a:r>
            <a:r>
              <a:rPr kumimoji="1" lang="ja-JP" altLang="en-US" sz="1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latin typeface="+mn-ea"/>
                <a:cs typeface="Arial" panose="020B0604020202020204" pitchFamily="34" charset="0"/>
              </a:rPr>
              <a:t>Exclusions</a:t>
            </a:r>
            <a:r>
              <a:rPr kumimoji="1" lang="ja-JP" altLang="en-US" sz="1400" dirty="0" smtClean="0">
                <a:latin typeface="+mn-ea"/>
                <a:cs typeface="Arial" panose="020B0604020202020204" pitchFamily="34" charset="0"/>
              </a:rPr>
              <a:t> での全組織への適用 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277933" y="1758641"/>
            <a:ext cx="360387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kumimoji="1" lang="en-US" altLang="ja-JP" sz="1400" dirty="0" smtClean="0">
                <a:latin typeface="+mn-ea"/>
                <a:cs typeface="Arial" panose="020B0604020202020204" pitchFamily="34" charset="0"/>
              </a:rPr>
              <a:t>Exclusion</a:t>
            </a:r>
            <a:r>
              <a:rPr kumimoji="1" lang="ja-JP" altLang="en-US" sz="1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latin typeface="+mn-ea"/>
                <a:cs typeface="Arial" panose="020B0604020202020204" pitchFamily="34" charset="0"/>
              </a:rPr>
              <a:t>Center</a:t>
            </a:r>
            <a:r>
              <a:rPr kumimoji="1" lang="ja-JP" altLang="en-US" sz="1400" dirty="0" smtClean="0">
                <a:latin typeface="+mn-ea"/>
                <a:cs typeface="Arial" panose="020B0604020202020204" pitchFamily="34" charset="0"/>
              </a:rPr>
              <a:t> での個別ルールへの適用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76577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Global Exclusions</a:t>
            </a:r>
            <a:r>
              <a:rPr kumimoji="1" lang="ja-JP" altLang="en-US" sz="1600" kern="0" dirty="0">
                <a:latin typeface="+mn-ea"/>
              </a:rPr>
              <a:t>もしくは、</a:t>
            </a:r>
            <a:r>
              <a:rPr kumimoji="1" lang="en-US" altLang="ja-JP" sz="1600" kern="0" dirty="0">
                <a:latin typeface="+mn-ea"/>
              </a:rPr>
              <a:t>Exclusion Center </a:t>
            </a:r>
            <a:r>
              <a:rPr kumimoji="1" lang="ja-JP" altLang="en-US" sz="1600" kern="0" dirty="0">
                <a:latin typeface="+mn-ea"/>
              </a:rPr>
              <a:t>の画面で、　　　をクリックします</a:t>
            </a:r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NEW EXCLUSION </a:t>
            </a:r>
            <a:r>
              <a:rPr kumimoji="1" lang="ja-JP" altLang="en-US" sz="1600" kern="0" dirty="0">
                <a:latin typeface="+mn-ea"/>
              </a:rPr>
              <a:t>画面が開きま</a:t>
            </a:r>
            <a:r>
              <a:rPr kumimoji="1" lang="ja-JP" altLang="en-US" sz="1600" kern="0" dirty="0" smtClean="0">
                <a:latin typeface="+mn-ea"/>
              </a:rPr>
              <a:t>す</a:t>
            </a:r>
            <a:endParaRPr kumimoji="1" lang="ja-JP" altLang="en-US" sz="1600" kern="0" dirty="0">
              <a:latin typeface="+mn-ea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183275" y="3129180"/>
            <a:ext cx="4591353" cy="3403582"/>
          </a:xfrm>
          <a:prstGeom prst="wedgeRectCallout">
            <a:avLst>
              <a:gd name="adj1" fmla="val -59232"/>
              <a:gd name="adj2" fmla="val -63410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ホワイ</a:t>
            </a:r>
            <a:r>
              <a:rPr lang="ja-JP" altLang="en-US" dirty="0" smtClean="0"/>
              <a:t>ト</a:t>
            </a:r>
            <a:r>
              <a:rPr lang="ja-JP" altLang="en-US" dirty="0"/>
              <a:t>リスト</a:t>
            </a:r>
            <a:r>
              <a:rPr lang="ja-JP" altLang="en-US" dirty="0" smtClean="0"/>
              <a:t>の作成画面を表示</a:t>
            </a:r>
            <a:endParaRPr lang="en-US" dirty="0"/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183275" y="3129180"/>
            <a:ext cx="4591353" cy="3403582"/>
          </a:xfrm>
          <a:prstGeom prst="wedgeRectCallout">
            <a:avLst>
              <a:gd name="adj1" fmla="val 59225"/>
              <a:gd name="adj2" fmla="val -61171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214" y="823937"/>
            <a:ext cx="784674" cy="3621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334" y="3183437"/>
            <a:ext cx="4471235" cy="3295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609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477" y="2395988"/>
            <a:ext cx="4635870" cy="370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11466000" cy="540000"/>
          </a:xfrm>
        </p:spPr>
        <p:txBody>
          <a:bodyPr/>
          <a:lstStyle/>
          <a:p>
            <a:r>
              <a:rPr lang="ja-JP" altLang="en-US" dirty="0" smtClean="0"/>
              <a:t>ホワイトリストを作成</a:t>
            </a:r>
            <a:endParaRPr kumimoji="1"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863999"/>
            <a:ext cx="11465999" cy="1454949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Value</a:t>
            </a:r>
            <a:r>
              <a:rPr kumimoji="1" lang="ja-JP" altLang="en-US" dirty="0" smtClean="0"/>
              <a:t>」に除外条件を入力します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」をクリックします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014378" y="4462144"/>
            <a:ext cx="4210050" cy="284288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1924594" y="3639184"/>
            <a:ext cx="1970833" cy="718458"/>
          </a:xfrm>
          <a:prstGeom prst="wedgeRectCallout">
            <a:avLst>
              <a:gd name="adj1" fmla="val 57135"/>
              <a:gd name="adj2" fmla="val 74184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①</a:t>
            </a:r>
            <a:r>
              <a:rPr lang="ja-JP" altLang="en-US" sz="1600" dirty="0" smtClean="0"/>
              <a:t> 除外条件を入力</a:t>
            </a:r>
            <a:endParaRPr lang="en-US" sz="1600" dirty="0" smtClean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206067" y="5769402"/>
            <a:ext cx="971551" cy="284288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6014627" y="4870827"/>
            <a:ext cx="1295400" cy="718458"/>
          </a:xfrm>
          <a:prstGeom prst="wedgeRectCallout">
            <a:avLst>
              <a:gd name="adj1" fmla="val 45564"/>
              <a:gd name="adj2" fmla="val 77215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②</a:t>
            </a:r>
            <a:r>
              <a:rPr lang="ja-JP" altLang="en-US" sz="1600" dirty="0" smtClean="0"/>
              <a:t>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8653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2" y="2533650"/>
            <a:ext cx="90678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sz="1600" kern="0" dirty="0" smtClean="0">
                <a:latin typeface="+mn-ea"/>
              </a:rPr>
              <a:t>Global</a:t>
            </a:r>
            <a:r>
              <a:rPr kumimoji="1" lang="ja-JP" altLang="en-US" sz="1600" kern="0" dirty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Exclusions</a:t>
            </a:r>
            <a:r>
              <a:rPr kumimoji="1" lang="ja-JP" altLang="en-US" sz="1600" kern="0" dirty="0" smtClean="0">
                <a:latin typeface="+mn-ea"/>
              </a:rPr>
              <a:t> の画面が表示され、除外設定が作成されていることを確認します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Save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614286" cy="540000"/>
          </a:xfrm>
        </p:spPr>
        <p:txBody>
          <a:bodyPr/>
          <a:lstStyle/>
          <a:p>
            <a:r>
              <a:rPr lang="ja-JP" altLang="en-US" dirty="0" smtClean="0"/>
              <a:t>ホワイトリストを適用（組織全体に適用する場合）（１／２）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333875" y="4445812"/>
            <a:ext cx="6275387" cy="316687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536338" y="5659779"/>
            <a:ext cx="988787" cy="337757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219700" y="3586842"/>
            <a:ext cx="2533651" cy="718458"/>
          </a:xfrm>
          <a:prstGeom prst="wedgeRectCallout">
            <a:avLst>
              <a:gd name="adj1" fmla="val -37252"/>
              <a:gd name="adj2" fmla="val 7316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除外設定が作成されたことを確認</a:t>
            </a:r>
            <a:endParaRPr lang="en-US" sz="1600" dirty="0" smtClean="0">
              <a:latin typeface="+mn-lt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981951" y="5659779"/>
            <a:ext cx="1333500" cy="718458"/>
          </a:xfrm>
          <a:prstGeom prst="wedgeRectCallout">
            <a:avLst>
              <a:gd name="adj1" fmla="val 84341"/>
              <a:gd name="adj2" fmla="val -3024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②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73482" y="3480917"/>
            <a:ext cx="1084943" cy="337757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9620251" y="2621947"/>
            <a:ext cx="1333500" cy="718458"/>
          </a:xfrm>
          <a:prstGeom prst="wedgeRectCallout">
            <a:avLst>
              <a:gd name="adj1" fmla="val -39945"/>
              <a:gd name="adj2" fmla="val 7979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③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1691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 の画面が表示されたら、「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以上</a:t>
            </a:r>
            <a:r>
              <a:rPr kumimoji="1" lang="ja-JP" altLang="en-US" sz="1600" kern="0" dirty="0" smtClean="0">
                <a:latin typeface="+mn-ea"/>
              </a:rPr>
              <a:t>で、除外設定の適用は完了です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10</a:t>
            </a:r>
            <a:r>
              <a:rPr kumimoji="1" lang="ja-JP" altLang="en-US" sz="1600" kern="0" dirty="0">
                <a:latin typeface="+mn-ea"/>
              </a:rPr>
              <a:t>分程度でクライアントにポリシーが反映されます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631703" cy="540000"/>
          </a:xfrm>
        </p:spPr>
        <p:txBody>
          <a:bodyPr/>
          <a:lstStyle/>
          <a:p>
            <a:r>
              <a:rPr lang="ja-JP" altLang="en-US" dirty="0" smtClean="0"/>
              <a:t>ホワイトリストを適用（組織全体に適用する場合）（２／２）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23" y="2083896"/>
            <a:ext cx="7851778" cy="433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8606334" y="5650987"/>
            <a:ext cx="832942" cy="30600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051946" y="4941321"/>
            <a:ext cx="1333500" cy="718458"/>
          </a:xfrm>
          <a:prstGeom prst="wedgeRectCallout">
            <a:avLst>
              <a:gd name="adj1" fmla="val 80770"/>
              <a:gd name="adj2" fmla="val 6123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0365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890109"/>
            <a:ext cx="6293888" cy="284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3999"/>
            <a:ext cx="11466000" cy="156410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sz="1600" kern="0" dirty="0" smtClean="0">
                <a:latin typeface="+mn-ea"/>
              </a:rPr>
              <a:t>Exclusion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Center</a:t>
            </a:r>
            <a:r>
              <a:rPr kumimoji="1" lang="ja-JP" altLang="en-US" sz="1600" kern="0" dirty="0" smtClean="0">
                <a:latin typeface="+mn-ea"/>
              </a:rPr>
              <a:t> の</a:t>
            </a:r>
            <a:r>
              <a:rPr kumimoji="1" lang="ja-JP" altLang="en-US" sz="1600" kern="0" dirty="0">
                <a:latin typeface="+mn-ea"/>
              </a:rPr>
              <a:t>画面が表示され、除外設定が作成されていることを確認します</a:t>
            </a:r>
            <a:endParaRPr kumimoji="1" lang="en-US" altLang="ja-JP" sz="1600" kern="0" dirty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OK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Capabilities</a:t>
            </a:r>
            <a:r>
              <a:rPr kumimoji="1" lang="ja-JP" altLang="en-US" sz="1600" kern="0" dirty="0" smtClean="0">
                <a:latin typeface="+mn-ea"/>
              </a:rPr>
              <a:t> 画面が表示されたら、「</a:t>
            </a:r>
            <a:r>
              <a:rPr kumimoji="1" lang="en-US" altLang="ja-JP" sz="1600" kern="0" dirty="0" smtClean="0">
                <a:latin typeface="+mn-ea"/>
              </a:rPr>
              <a:t>Save</a:t>
            </a:r>
            <a:r>
              <a:rPr kumimoji="1" lang="ja-JP" altLang="en-US" sz="1600" kern="0" dirty="0" smtClean="0">
                <a:latin typeface="+mn-ea"/>
              </a:rPr>
              <a:t>」を</a:t>
            </a:r>
            <a:r>
              <a:rPr kumimoji="1" lang="ja-JP" altLang="en-US" sz="1600" kern="0" dirty="0">
                <a:latin typeface="+mn-ea"/>
              </a:rPr>
              <a:t>クリックします</a:t>
            </a:r>
            <a:endParaRPr kumimoji="1" lang="en-US" altLang="ja-JP" sz="1600" kern="0" dirty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>
                <a:latin typeface="+mn-ea"/>
              </a:rPr>
              <a:t>」</a:t>
            </a:r>
            <a:r>
              <a:rPr kumimoji="1" lang="ja-JP" altLang="en-US" sz="1600" kern="0" dirty="0" smtClean="0">
                <a:latin typeface="+mn-ea"/>
              </a:rPr>
              <a:t>を</a:t>
            </a:r>
            <a:r>
              <a:rPr kumimoji="1" lang="ja-JP" altLang="en-US" sz="1600" kern="0" dirty="0">
                <a:latin typeface="+mn-ea"/>
              </a:rPr>
              <a:t>クリックします</a:t>
            </a:r>
          </a:p>
          <a:p>
            <a:pPr>
              <a:buClr>
                <a:schemeClr val="accent2"/>
              </a:buClr>
              <a:buSzPct val="100000"/>
            </a:pP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828825" cy="540000"/>
          </a:xfrm>
        </p:spPr>
        <p:txBody>
          <a:bodyPr/>
          <a:lstStyle/>
          <a:p>
            <a:r>
              <a:rPr lang="ja-JP" altLang="en-US" sz="2800" dirty="0" smtClean="0"/>
              <a:t>ホワイトリストを</a:t>
            </a:r>
            <a:r>
              <a:rPr lang="ja-JP" altLang="en-US" sz="2800" dirty="0"/>
              <a:t>適用</a:t>
            </a:r>
            <a:r>
              <a:rPr lang="ja-JP" altLang="en-US" sz="2800" dirty="0" smtClean="0"/>
              <a:t>（</a:t>
            </a:r>
            <a:r>
              <a:rPr lang="ja-JP" altLang="en-US" sz="2800" dirty="0"/>
              <a:t>個</a:t>
            </a:r>
            <a:r>
              <a:rPr lang="ja-JP" altLang="en-US" sz="2800" dirty="0" smtClean="0"/>
              <a:t>別</a:t>
            </a:r>
            <a:r>
              <a:rPr lang="ja-JP" altLang="en-US" sz="2800" dirty="0"/>
              <a:t>ルール</a:t>
            </a:r>
            <a:r>
              <a:rPr lang="ja-JP" altLang="en-US" sz="2800" dirty="0" smtClean="0"/>
              <a:t>に適</a:t>
            </a:r>
            <a:r>
              <a:rPr lang="ja-JP" altLang="en-US" sz="2800" dirty="0"/>
              <a:t>用する場合</a:t>
            </a:r>
            <a:r>
              <a:rPr lang="ja-JP" altLang="en-US" sz="2800" dirty="0" smtClean="0"/>
              <a:t>）（１／２）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2238374" y="4619625"/>
            <a:ext cx="4415513" cy="24765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86450" y="5379322"/>
            <a:ext cx="672185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2805181" y="3818671"/>
            <a:ext cx="2538344" cy="718458"/>
          </a:xfrm>
          <a:prstGeom prst="wedgeRectCallout">
            <a:avLst>
              <a:gd name="adj1" fmla="val -37252"/>
              <a:gd name="adj2" fmla="val 7316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除外設定が作成されたことを確認</a:t>
            </a:r>
            <a:endParaRPr lang="en-US" sz="1600" dirty="0" smtClean="0">
              <a:latin typeface="+mn-lt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4267016" y="5329275"/>
            <a:ext cx="1343025" cy="718458"/>
          </a:xfrm>
          <a:prstGeom prst="wedgeRectCallout">
            <a:avLst>
              <a:gd name="adj1" fmla="val 80937"/>
              <a:gd name="adj2" fmla="val -3024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②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911186" y="3818847"/>
            <a:ext cx="539931" cy="984068"/>
          </a:xfrm>
          <a:prstGeom prst="rightArrow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kumimoji="1" lang="ja-JP" altLang="en-US" sz="2400" dirty="0" err="1" smtClean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15" y="2182043"/>
            <a:ext cx="4318068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41"/>
          <p:cNvSpPr/>
          <p:nvPr/>
        </p:nvSpPr>
        <p:spPr bwMode="auto">
          <a:xfrm>
            <a:off x="11458576" y="6103222"/>
            <a:ext cx="510758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9867449" y="5629275"/>
            <a:ext cx="1343025" cy="718458"/>
          </a:xfrm>
          <a:prstGeom prst="wedgeRectCallout">
            <a:avLst>
              <a:gd name="adj1" fmla="val 75972"/>
              <a:gd name="adj2" fmla="val 3206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③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972550" y="2237848"/>
            <a:ext cx="864000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10093848" y="2274073"/>
            <a:ext cx="1343025" cy="718458"/>
          </a:xfrm>
          <a:prstGeom prst="wedgeRectCallout">
            <a:avLst>
              <a:gd name="adj1" fmla="val -72255"/>
              <a:gd name="adj2" fmla="val -32899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④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504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338620" cy="4163242"/>
          </a:xfrm>
        </p:spPr>
        <p:txBody>
          <a:bodyPr/>
          <a:lstStyle/>
          <a:p>
            <a:r>
              <a:rPr lang="ja-JP" altLang="en-US" dirty="0" smtClean="0"/>
              <a:t>ブラックリスト、ホワイトリストの概要</a:t>
            </a:r>
            <a:endParaRPr lang="en-US" altLang="ja-JP" dirty="0" smtClean="0"/>
          </a:p>
          <a:p>
            <a:r>
              <a:rPr lang="en-US" altLang="ja-JP" dirty="0" smtClean="0"/>
              <a:t>URL</a:t>
            </a:r>
            <a:r>
              <a:rPr lang="ja-JP" altLang="en-US" dirty="0" smtClean="0"/>
              <a:t> フィルタリングのブラックリスト設定</a:t>
            </a:r>
            <a:endParaRPr lang="en-US" altLang="ja-JP" dirty="0" smtClean="0"/>
          </a:p>
          <a:p>
            <a:r>
              <a:rPr lang="en-US" altLang="ja-JP" dirty="0" smtClean="0"/>
              <a:t>URL</a:t>
            </a:r>
            <a:r>
              <a:rPr lang="ja-JP" altLang="en-US" dirty="0" smtClean="0"/>
              <a:t> フィルタリングのホワイトリスト設定 ～除外メニュー編～</a:t>
            </a:r>
            <a:endParaRPr lang="en-US" altLang="ja-JP" dirty="0" smtClean="0"/>
          </a:p>
          <a:p>
            <a:r>
              <a:rPr lang="en-US" altLang="ja-JP" dirty="0"/>
              <a:t>URL</a:t>
            </a:r>
            <a:r>
              <a:rPr lang="ja-JP" altLang="en-US" dirty="0"/>
              <a:t> フィルタリングのホワイトリスト設定 </a:t>
            </a:r>
            <a:r>
              <a:rPr lang="ja-JP" altLang="en-US" dirty="0" smtClean="0"/>
              <a:t>～ログレコード編～</a:t>
            </a:r>
            <a:endParaRPr lang="en-US" altLang="ja-JP" dirty="0" smtClean="0"/>
          </a:p>
          <a:p>
            <a:r>
              <a:rPr lang="ja-JP" altLang="en-US" dirty="0"/>
              <a:t>ログ</a:t>
            </a:r>
            <a:r>
              <a:rPr lang="ja-JP" altLang="en-US" dirty="0" smtClean="0"/>
              <a:t>の</a:t>
            </a:r>
            <a:r>
              <a:rPr lang="ja-JP" altLang="en-US" dirty="0"/>
              <a:t>表</a:t>
            </a:r>
            <a:r>
              <a:rPr lang="ja-JP" altLang="en-US" dirty="0" smtClean="0"/>
              <a:t>示</a:t>
            </a:r>
            <a:r>
              <a:rPr lang="ja-JP" altLang="en-US" dirty="0"/>
              <a:t>内容</a:t>
            </a:r>
            <a:endParaRPr lang="en-US" altLang="ja-JP" dirty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071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85" y="2083896"/>
            <a:ext cx="7842053" cy="433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 の画面が表示されたら、「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以上</a:t>
            </a:r>
            <a:r>
              <a:rPr kumimoji="1" lang="ja-JP" altLang="en-US" sz="1600" kern="0" dirty="0" smtClean="0">
                <a:latin typeface="+mn-ea"/>
              </a:rPr>
              <a:t>で、除外設定の適用は完了です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10</a:t>
            </a:r>
            <a:r>
              <a:rPr kumimoji="1" lang="ja-JP" altLang="en-US" sz="1600" kern="0" dirty="0">
                <a:latin typeface="+mn-ea"/>
              </a:rPr>
              <a:t>分程</a:t>
            </a:r>
            <a:r>
              <a:rPr kumimoji="1" lang="ja-JP" altLang="en-US" sz="1600" kern="0" dirty="0" smtClean="0">
                <a:latin typeface="+mn-ea"/>
              </a:rPr>
              <a:t>度でク</a:t>
            </a:r>
            <a:r>
              <a:rPr kumimoji="1" lang="ja-JP" altLang="en-US" sz="1600" kern="0" dirty="0">
                <a:latin typeface="+mn-ea"/>
              </a:rPr>
              <a:t>ライアン</a:t>
            </a:r>
            <a:r>
              <a:rPr kumimoji="1" lang="ja-JP" altLang="en-US" sz="1600" kern="0" dirty="0" smtClean="0">
                <a:latin typeface="+mn-ea"/>
              </a:rPr>
              <a:t>トにポリシーが反映されます</a:t>
            </a: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828825" cy="540000"/>
          </a:xfrm>
        </p:spPr>
        <p:txBody>
          <a:bodyPr/>
          <a:lstStyle/>
          <a:p>
            <a:r>
              <a:rPr lang="ja-JP" altLang="en-US" sz="2800" dirty="0"/>
              <a:t>ホワイ</a:t>
            </a:r>
            <a:r>
              <a:rPr lang="ja-JP" altLang="en-US" sz="2800" dirty="0" smtClean="0"/>
              <a:t>ト</a:t>
            </a:r>
            <a:r>
              <a:rPr lang="ja-JP" altLang="en-US" sz="2800" dirty="0"/>
              <a:t>リスト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適用（個別ルールに適用する場合）</a:t>
            </a:r>
            <a:r>
              <a:rPr lang="ja-JP" altLang="en-US" sz="2800" dirty="0" smtClean="0"/>
              <a:t>（２／</a:t>
            </a:r>
            <a:r>
              <a:rPr lang="ja-JP" altLang="en-US" sz="2800" dirty="0"/>
              <a:t>２）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587284" y="5413595"/>
            <a:ext cx="832942" cy="30600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032896" y="4712721"/>
            <a:ext cx="1333500" cy="718458"/>
          </a:xfrm>
          <a:prstGeom prst="wedgeRectCallout">
            <a:avLst>
              <a:gd name="adj1" fmla="val 80770"/>
              <a:gd name="adj2" fmla="val 6123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1662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683" y="2171235"/>
            <a:ext cx="11450947" cy="3027783"/>
          </a:xfrm>
        </p:spPr>
        <p:txBody>
          <a:bodyPr/>
          <a:lstStyle/>
          <a:p>
            <a:r>
              <a:rPr lang="en-US" altLang="ja-JP" cap="none" dirty="0" smtClean="0"/>
              <a:t>URL</a:t>
            </a:r>
            <a:r>
              <a:rPr lang="ja-JP" altLang="en-US" cap="none" dirty="0" smtClean="0"/>
              <a:t> フィルタリングのホワイトリスト設定</a:t>
            </a:r>
            <a:endParaRPr lang="en-US" altLang="ja-JP" cap="none" dirty="0" smtClean="0"/>
          </a:p>
          <a:p>
            <a:r>
              <a:rPr lang="ja-JP" altLang="en-US" cap="none" dirty="0" smtClean="0"/>
              <a:t>～ログレコード編～</a:t>
            </a:r>
            <a:endParaRPr lang="en-US" altLang="ja-JP" cap="none" dirty="0" smtClean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350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8009"/>
          <a:stretch/>
        </p:blipFill>
        <p:spPr>
          <a:xfrm>
            <a:off x="339573" y="2340826"/>
            <a:ext cx="11503666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361412" y="864000"/>
            <a:ext cx="11466000" cy="147682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Logs </a:t>
            </a:r>
            <a:r>
              <a:rPr kumimoji="1" lang="ja-JP" altLang="en-US" sz="1600" kern="0" dirty="0">
                <a:latin typeface="+mn-ea"/>
              </a:rPr>
              <a:t>で表示されるログのレコードを右クリックする</a:t>
            </a: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織全体に適用す</a:t>
            </a:r>
            <a:r>
              <a:rPr kumimoji="1" lang="ja-JP" altLang="en-US" sz="1600" kern="0" dirty="0" smtClean="0">
                <a:latin typeface="+mn-ea"/>
              </a:rPr>
              <a:t>るホワイトリストを作成する場</a:t>
            </a:r>
            <a:r>
              <a:rPr kumimoji="1" lang="ja-JP" altLang="en-US" sz="1600" kern="0" dirty="0">
                <a:latin typeface="+mn-ea"/>
              </a:rPr>
              <a:t>合は、「</a:t>
            </a:r>
            <a:r>
              <a:rPr kumimoji="1" lang="en-US" altLang="ja-JP" sz="1600" kern="0" dirty="0">
                <a:latin typeface="+mn-ea"/>
              </a:rPr>
              <a:t>Create Exclusion for All Rules</a:t>
            </a:r>
            <a:r>
              <a:rPr kumimoji="1" lang="ja-JP" altLang="en-US" sz="1600" kern="0" dirty="0">
                <a:latin typeface="+mn-ea"/>
              </a:rPr>
              <a:t>」 を選択する</a:t>
            </a: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個別のルールに適用す</a:t>
            </a:r>
            <a:r>
              <a:rPr kumimoji="1" lang="ja-JP" altLang="en-US" sz="1600" kern="0" dirty="0" smtClean="0">
                <a:latin typeface="+mn-ea"/>
              </a:rPr>
              <a:t>るホワイトリストを作成する場</a:t>
            </a:r>
            <a:r>
              <a:rPr kumimoji="1" lang="ja-JP" altLang="en-US" sz="1600" kern="0" dirty="0">
                <a:latin typeface="+mn-ea"/>
              </a:rPr>
              <a:t>合は、「</a:t>
            </a:r>
            <a:r>
              <a:rPr kumimoji="1" lang="en-US" altLang="ja-JP" sz="1600" kern="0" dirty="0">
                <a:latin typeface="+mn-ea"/>
              </a:rPr>
              <a:t>Create Exclusion for Effective Rule</a:t>
            </a:r>
            <a:r>
              <a:rPr kumimoji="1" lang="ja-JP" altLang="en-US" sz="1600" kern="0" dirty="0">
                <a:latin typeface="+mn-ea"/>
              </a:rPr>
              <a:t>」を選択す</a:t>
            </a:r>
            <a:r>
              <a:rPr kumimoji="1" lang="ja-JP" altLang="en-US" sz="1600" kern="0" dirty="0" smtClean="0">
                <a:latin typeface="+mn-ea"/>
              </a:rPr>
              <a:t>る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除</a:t>
            </a:r>
            <a:r>
              <a:rPr kumimoji="1" lang="ja-JP" altLang="en-US" sz="1600" kern="0" dirty="0" smtClean="0">
                <a:latin typeface="+mn-ea"/>
              </a:rPr>
              <a:t>外メ</a:t>
            </a:r>
            <a:r>
              <a:rPr kumimoji="1" lang="ja-JP" altLang="en-US" sz="1600" kern="0" dirty="0">
                <a:latin typeface="+mn-ea"/>
              </a:rPr>
              <a:t>ニュ</a:t>
            </a:r>
            <a:r>
              <a:rPr kumimoji="1" lang="ja-JP" altLang="en-US" sz="1600" kern="0" dirty="0" smtClean="0">
                <a:latin typeface="+mn-ea"/>
              </a:rPr>
              <a:t>ーに</a:t>
            </a:r>
            <a:r>
              <a:rPr kumimoji="1" lang="ja-JP" altLang="en-US" sz="1600" kern="0" dirty="0">
                <a:latin typeface="+mn-ea"/>
              </a:rPr>
              <a:t>自動的</a:t>
            </a:r>
            <a:r>
              <a:rPr kumimoji="1" lang="ja-JP" altLang="en-US" sz="1600" kern="0" dirty="0" smtClean="0">
                <a:latin typeface="+mn-ea"/>
              </a:rPr>
              <a:t>にホワイトリストが追加されます（次ページ）</a:t>
            </a: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ログレコードを選択してホワイトリストを作成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61412" y="5168698"/>
            <a:ext cx="791113" cy="79688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953110" y="4571731"/>
            <a:ext cx="2435859" cy="52197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323372" y="3843222"/>
            <a:ext cx="2397098" cy="864420"/>
          </a:xfrm>
          <a:prstGeom prst="wedgeRectCallout">
            <a:avLst>
              <a:gd name="adj1" fmla="val 68485"/>
              <a:gd name="adj2" fmla="val 4539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/>
              <a:t>③</a:t>
            </a:r>
            <a:r>
              <a:rPr lang="ja-JP" altLang="en-US" sz="1600" dirty="0" smtClean="0">
                <a:latin typeface="+mn-lt"/>
              </a:rPr>
              <a:t> 組織全体に適用する除外設定を作成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323372" y="4974794"/>
            <a:ext cx="2397098" cy="864420"/>
          </a:xfrm>
          <a:prstGeom prst="wedgeRectCallout">
            <a:avLst>
              <a:gd name="adj1" fmla="val 66499"/>
              <a:gd name="adj2" fmla="val -4983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③</a:t>
            </a:r>
            <a:r>
              <a:rPr lang="ja-JP" altLang="en-US" sz="1600" dirty="0" smtClean="0">
                <a:latin typeface="+mn-lt"/>
              </a:rPr>
              <a:t> 個別のルールに適用する除外設定を作成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8878477" y="3183780"/>
            <a:ext cx="2740065" cy="594891"/>
          </a:xfrm>
          <a:prstGeom prst="wedgeRectCallout">
            <a:avLst>
              <a:gd name="adj1" fmla="val -35505"/>
              <a:gd name="adj2" fmla="val 8422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②</a:t>
            </a:r>
            <a:r>
              <a:rPr lang="ja-JP" altLang="en-US" sz="1600" dirty="0" smtClean="0">
                <a:latin typeface="+mn-lt"/>
              </a:rPr>
              <a:t> ログレコードを選択して右クリック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56967" y="4219334"/>
            <a:ext cx="1614757" cy="594891"/>
          </a:xfrm>
          <a:prstGeom prst="wedgeRectCallout">
            <a:avLst>
              <a:gd name="adj1" fmla="val -41750"/>
              <a:gd name="adj2" fmla="val 12895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</a:t>
            </a:r>
            <a:r>
              <a:rPr lang="en-US" altLang="ja-JP" sz="1600" dirty="0" smtClean="0">
                <a:latin typeface="+mn-lt"/>
              </a:rPr>
              <a:t>Logs</a:t>
            </a:r>
            <a:r>
              <a:rPr lang="ja-JP" altLang="en-US" sz="1600" dirty="0" smtClean="0">
                <a:latin typeface="+mn-lt"/>
              </a:rPr>
              <a:t> ページを表示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2615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7" y="2514600"/>
            <a:ext cx="92392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sz="1600" kern="0" dirty="0" smtClean="0">
                <a:latin typeface="+mn-ea"/>
              </a:rPr>
              <a:t>Global</a:t>
            </a:r>
            <a:r>
              <a:rPr kumimoji="1" lang="ja-JP" altLang="en-US" sz="1600" kern="0" dirty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Exclusions</a:t>
            </a:r>
            <a:r>
              <a:rPr kumimoji="1" lang="ja-JP" altLang="en-US" sz="1600" kern="0" dirty="0" smtClean="0">
                <a:latin typeface="+mn-ea"/>
              </a:rPr>
              <a:t> の画面が表示され、除外設定が作成されていることを確認します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Save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694254" cy="540000"/>
          </a:xfrm>
        </p:spPr>
        <p:txBody>
          <a:bodyPr/>
          <a:lstStyle/>
          <a:p>
            <a:r>
              <a:rPr lang="ja-JP" altLang="en-US" dirty="0" smtClean="0"/>
              <a:t>ホワイトリストを適用（組織全体に適用する場合）（１／２）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333875" y="4428228"/>
            <a:ext cx="6380162" cy="316687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443006" y="5593060"/>
            <a:ext cx="988787" cy="337757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219700" y="3586842"/>
            <a:ext cx="2533651" cy="718458"/>
          </a:xfrm>
          <a:prstGeom prst="wedgeRectCallout">
            <a:avLst>
              <a:gd name="adj1" fmla="val -37252"/>
              <a:gd name="adj2" fmla="val 7316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除外設定が作成されたことを確認</a:t>
            </a:r>
            <a:endParaRPr lang="en-US" sz="1600" dirty="0" smtClean="0">
              <a:latin typeface="+mn-lt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827262" y="5659779"/>
            <a:ext cx="1333500" cy="718458"/>
          </a:xfrm>
          <a:prstGeom prst="wedgeRectCallout">
            <a:avLst>
              <a:gd name="adj1" fmla="val 84341"/>
              <a:gd name="adj2" fmla="val -3024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②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394929" y="3450936"/>
            <a:ext cx="1084943" cy="337757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9620251" y="2621947"/>
            <a:ext cx="1333500" cy="718458"/>
          </a:xfrm>
          <a:prstGeom prst="wedgeRectCallout">
            <a:avLst>
              <a:gd name="adj1" fmla="val -39945"/>
              <a:gd name="adj2" fmla="val 7979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③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67268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 の画面が表示されたら、「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以上</a:t>
            </a:r>
            <a:r>
              <a:rPr kumimoji="1" lang="ja-JP" altLang="en-US" sz="1600" kern="0" dirty="0" smtClean="0">
                <a:latin typeface="+mn-ea"/>
              </a:rPr>
              <a:t>で、除外設定の適用は完了です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10</a:t>
            </a:r>
            <a:r>
              <a:rPr kumimoji="1" lang="ja-JP" altLang="en-US" sz="1600" kern="0" dirty="0">
                <a:latin typeface="+mn-ea"/>
              </a:rPr>
              <a:t>分程度でクライアントにポリシーが反映されます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676669" cy="540000"/>
          </a:xfrm>
        </p:spPr>
        <p:txBody>
          <a:bodyPr/>
          <a:lstStyle/>
          <a:p>
            <a:r>
              <a:rPr lang="ja-JP" altLang="en-US" dirty="0" smtClean="0"/>
              <a:t>ホワイトリストを適用（組織全体に適用する場合）（２／２）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23" y="2083896"/>
            <a:ext cx="7851778" cy="433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8606334" y="5650987"/>
            <a:ext cx="832942" cy="30600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051946" y="4941321"/>
            <a:ext cx="1333500" cy="718458"/>
          </a:xfrm>
          <a:prstGeom prst="wedgeRectCallout">
            <a:avLst>
              <a:gd name="adj1" fmla="val 80770"/>
              <a:gd name="adj2" fmla="val 6123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5259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3" y="2890110"/>
            <a:ext cx="6305282" cy="27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3999"/>
            <a:ext cx="11466000" cy="172202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sz="1600" kern="0" dirty="0" smtClean="0">
                <a:latin typeface="+mn-ea"/>
              </a:rPr>
              <a:t>Exclusion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Center</a:t>
            </a:r>
            <a:r>
              <a:rPr kumimoji="1" lang="ja-JP" altLang="en-US" sz="1600" kern="0" dirty="0" smtClean="0">
                <a:latin typeface="+mn-ea"/>
              </a:rPr>
              <a:t> の</a:t>
            </a:r>
            <a:r>
              <a:rPr kumimoji="1" lang="ja-JP" altLang="en-US" sz="1600" kern="0" dirty="0">
                <a:latin typeface="+mn-ea"/>
              </a:rPr>
              <a:t>画面が表示され</a:t>
            </a:r>
            <a:r>
              <a:rPr kumimoji="1" lang="ja-JP" altLang="en-US" sz="1600" kern="0" dirty="0" smtClean="0">
                <a:latin typeface="+mn-ea"/>
              </a:rPr>
              <a:t>、ホワイトリストが</a:t>
            </a:r>
            <a:r>
              <a:rPr kumimoji="1" lang="ja-JP" altLang="en-US" sz="1600" kern="0" dirty="0">
                <a:latin typeface="+mn-ea"/>
              </a:rPr>
              <a:t>作成されていることを確認しま</a:t>
            </a:r>
            <a:r>
              <a:rPr kumimoji="1" lang="ja-JP" altLang="en-US" sz="1600" kern="0" dirty="0" smtClean="0">
                <a:latin typeface="+mn-ea"/>
              </a:rPr>
              <a:t>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>
                <a:latin typeface="+mn-ea"/>
              </a:rPr>
              <a:t>適用</a:t>
            </a:r>
            <a:r>
              <a:rPr kumimoji="1" lang="ja-JP" altLang="en-US" sz="1600" kern="0" dirty="0" smtClean="0">
                <a:latin typeface="+mn-ea"/>
              </a:rPr>
              <a:t>されるルールを確認します</a:t>
            </a:r>
            <a:endParaRPr kumimoji="1" lang="en-US" altLang="ja-JP" sz="1600" kern="0" dirty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OK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Capabilities</a:t>
            </a:r>
            <a:r>
              <a:rPr kumimoji="1" lang="ja-JP" altLang="en-US" sz="1600" kern="0" dirty="0" smtClean="0">
                <a:latin typeface="+mn-ea"/>
              </a:rPr>
              <a:t> 画面が表示されたら、「</a:t>
            </a:r>
            <a:r>
              <a:rPr kumimoji="1" lang="en-US" altLang="ja-JP" sz="1600" kern="0" dirty="0" smtClean="0">
                <a:latin typeface="+mn-ea"/>
              </a:rPr>
              <a:t>Save</a:t>
            </a:r>
            <a:r>
              <a:rPr kumimoji="1" lang="ja-JP" altLang="en-US" sz="1600" kern="0" dirty="0" smtClean="0">
                <a:latin typeface="+mn-ea"/>
              </a:rPr>
              <a:t>」を</a:t>
            </a:r>
            <a:r>
              <a:rPr kumimoji="1" lang="ja-JP" altLang="en-US" sz="1600" kern="0" dirty="0">
                <a:latin typeface="+mn-ea"/>
              </a:rPr>
              <a:t>クリックします</a:t>
            </a:r>
            <a:endParaRPr kumimoji="1" lang="en-US" altLang="ja-JP" sz="1600" kern="0" dirty="0">
              <a:latin typeface="+mn-ea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sz="1600" kern="0" dirty="0" smtClean="0">
                <a:latin typeface="+mn-ea"/>
              </a:rPr>
              <a:t>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」を</a:t>
            </a:r>
            <a:r>
              <a:rPr kumimoji="1" lang="ja-JP" altLang="en-US" sz="1600" kern="0" dirty="0">
                <a:latin typeface="+mn-ea"/>
              </a:rPr>
              <a:t>クリックします</a:t>
            </a:r>
          </a:p>
          <a:p>
            <a:pPr>
              <a:buClr>
                <a:schemeClr val="accent2"/>
              </a:buClr>
              <a:buSzPct val="100000"/>
            </a:pP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828825" cy="540000"/>
          </a:xfrm>
        </p:spPr>
        <p:txBody>
          <a:bodyPr/>
          <a:lstStyle/>
          <a:p>
            <a:r>
              <a:rPr lang="ja-JP" altLang="en-US" sz="2800" dirty="0" smtClean="0"/>
              <a:t>ホワイトリストを</a:t>
            </a:r>
            <a:r>
              <a:rPr lang="ja-JP" altLang="en-US" sz="2800" dirty="0"/>
              <a:t>適用</a:t>
            </a:r>
            <a:r>
              <a:rPr lang="ja-JP" altLang="en-US" sz="2800" dirty="0" smtClean="0"/>
              <a:t>（</a:t>
            </a:r>
            <a:r>
              <a:rPr lang="ja-JP" altLang="en-US" sz="2800" dirty="0"/>
              <a:t>個</a:t>
            </a:r>
            <a:r>
              <a:rPr lang="ja-JP" altLang="en-US" sz="2800" dirty="0" smtClean="0"/>
              <a:t>別</a:t>
            </a:r>
            <a:r>
              <a:rPr lang="ja-JP" altLang="en-US" sz="2800" dirty="0"/>
              <a:t>ルール</a:t>
            </a:r>
            <a:r>
              <a:rPr lang="ja-JP" altLang="en-US" sz="2800" dirty="0" smtClean="0"/>
              <a:t>に適</a:t>
            </a:r>
            <a:r>
              <a:rPr lang="ja-JP" altLang="en-US" sz="2800" dirty="0"/>
              <a:t>用する場合</a:t>
            </a:r>
            <a:r>
              <a:rPr lang="ja-JP" altLang="en-US" sz="2800" dirty="0" smtClean="0"/>
              <a:t>）（１／２）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2409498" y="4402182"/>
            <a:ext cx="4253587" cy="24765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86450" y="5328885"/>
            <a:ext cx="672185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3957113" y="3582178"/>
            <a:ext cx="2538344" cy="718458"/>
          </a:xfrm>
          <a:prstGeom prst="wedgeRectCallout">
            <a:avLst>
              <a:gd name="adj1" fmla="val -37252"/>
              <a:gd name="adj2" fmla="val 7316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3050" indent="-2730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ホワイトリストが作成されたことを確認</a:t>
            </a:r>
            <a:endParaRPr lang="en-US" sz="1600" dirty="0" smtClean="0">
              <a:latin typeface="+mn-lt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4267016" y="5270046"/>
            <a:ext cx="1343025" cy="718458"/>
          </a:xfrm>
          <a:prstGeom prst="wedgeRectCallout">
            <a:avLst>
              <a:gd name="adj1" fmla="val 80937"/>
              <a:gd name="adj2" fmla="val -30247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③</a:t>
            </a:r>
            <a:r>
              <a:rPr lang="ja-JP" altLang="en-US" sz="1600" dirty="0" smtClean="0">
                <a:latin typeface="+mn-lt"/>
              </a:rPr>
              <a:t>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911186" y="3818847"/>
            <a:ext cx="539931" cy="984068"/>
          </a:xfrm>
          <a:prstGeom prst="rightArrow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kumimoji="1" lang="ja-JP" altLang="en-US" sz="2400" dirty="0" err="1" smtClean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15" y="2182043"/>
            <a:ext cx="4318068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41"/>
          <p:cNvSpPr/>
          <p:nvPr/>
        </p:nvSpPr>
        <p:spPr bwMode="auto">
          <a:xfrm>
            <a:off x="11458576" y="6103222"/>
            <a:ext cx="510758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9867449" y="5629275"/>
            <a:ext cx="1343025" cy="718458"/>
          </a:xfrm>
          <a:prstGeom prst="wedgeRectCallout">
            <a:avLst>
              <a:gd name="adj1" fmla="val 75972"/>
              <a:gd name="adj2" fmla="val 3206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④</a:t>
            </a:r>
            <a:r>
              <a:rPr lang="ja-JP" altLang="en-US" sz="1600" dirty="0" smtClean="0">
                <a:latin typeface="+mn-lt"/>
              </a:rPr>
              <a:t>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972550" y="2237848"/>
            <a:ext cx="864000" cy="249953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10093848" y="2274073"/>
            <a:ext cx="1343025" cy="718458"/>
          </a:xfrm>
          <a:prstGeom prst="wedgeRectCallout">
            <a:avLst>
              <a:gd name="adj1" fmla="val -72255"/>
              <a:gd name="adj2" fmla="val -32899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⑤ 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19548" y="3283755"/>
            <a:ext cx="1069937" cy="24765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3957113" y="2640027"/>
            <a:ext cx="2538344" cy="718458"/>
          </a:xfrm>
          <a:prstGeom prst="wedgeRectCallout">
            <a:avLst>
              <a:gd name="adj1" fmla="val -60806"/>
              <a:gd name="adj2" fmla="val 5358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3050" indent="-2730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②</a:t>
            </a:r>
            <a:r>
              <a:rPr lang="ja-JP" altLang="en-US" sz="1600" dirty="0" smtClean="0">
                <a:latin typeface="+mn-lt"/>
              </a:rPr>
              <a:t> ホワイトリストが適用されるルールを確認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03710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85" y="2083896"/>
            <a:ext cx="7842053" cy="433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361412" y="864000"/>
            <a:ext cx="11466000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en-US" altLang="ja-JP" sz="1600" kern="0" dirty="0" smtClean="0">
                <a:latin typeface="+mn-ea"/>
              </a:rPr>
              <a:t>POLICY</a:t>
            </a:r>
            <a:r>
              <a:rPr kumimoji="1" lang="ja-JP" altLang="en-US" sz="1600" kern="0" dirty="0" smtClean="0">
                <a:latin typeface="+mn-ea"/>
              </a:rPr>
              <a:t> の画面が表示されたら、「</a:t>
            </a:r>
            <a:r>
              <a:rPr kumimoji="1" lang="en-US" altLang="ja-JP" sz="1600" kern="0" dirty="0" smtClean="0">
                <a:latin typeface="+mn-ea"/>
              </a:rPr>
              <a:t>INSTALL</a:t>
            </a:r>
            <a:r>
              <a:rPr kumimoji="1" lang="ja-JP" altLang="en-US" sz="1600" kern="0" dirty="0" smtClean="0">
                <a:latin typeface="+mn-ea"/>
              </a:rPr>
              <a:t>」をクリックします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>
                <a:latin typeface="+mn-ea"/>
              </a:rPr>
              <a:t>以上</a:t>
            </a:r>
            <a:r>
              <a:rPr kumimoji="1" lang="ja-JP" altLang="en-US" sz="1600" kern="0" dirty="0" smtClean="0">
                <a:latin typeface="+mn-ea"/>
              </a:rPr>
              <a:t>で、除外設定の適用は完了です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sz="1600" kern="0" dirty="0">
                <a:latin typeface="+mn-ea"/>
              </a:rPr>
              <a:t>10</a:t>
            </a:r>
            <a:r>
              <a:rPr kumimoji="1" lang="ja-JP" altLang="en-US" sz="1600" kern="0" dirty="0">
                <a:latin typeface="+mn-ea"/>
              </a:rPr>
              <a:t>分程</a:t>
            </a:r>
            <a:r>
              <a:rPr kumimoji="1" lang="ja-JP" altLang="en-US" sz="1600" kern="0" dirty="0" smtClean="0">
                <a:latin typeface="+mn-ea"/>
              </a:rPr>
              <a:t>度でク</a:t>
            </a:r>
            <a:r>
              <a:rPr kumimoji="1" lang="ja-JP" altLang="en-US" sz="1600" kern="0" dirty="0">
                <a:latin typeface="+mn-ea"/>
              </a:rPr>
              <a:t>ライアン</a:t>
            </a:r>
            <a:r>
              <a:rPr kumimoji="1" lang="ja-JP" altLang="en-US" sz="1600" kern="0" dirty="0" smtClean="0">
                <a:latin typeface="+mn-ea"/>
              </a:rPr>
              <a:t>トにポリシーが反映されます</a:t>
            </a:r>
            <a:endParaRPr kumimoji="1" lang="ja-JP" altLang="en-US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828825" cy="540000"/>
          </a:xfrm>
        </p:spPr>
        <p:txBody>
          <a:bodyPr/>
          <a:lstStyle/>
          <a:p>
            <a:r>
              <a:rPr lang="ja-JP" altLang="en-US" sz="2800" dirty="0"/>
              <a:t>ホワイ</a:t>
            </a:r>
            <a:r>
              <a:rPr lang="ja-JP" altLang="en-US" sz="2800" dirty="0" smtClean="0"/>
              <a:t>ト</a:t>
            </a:r>
            <a:r>
              <a:rPr lang="ja-JP" altLang="en-US" sz="2800" dirty="0"/>
              <a:t>リスト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適用（個別ルールに適用する場合）</a:t>
            </a:r>
            <a:r>
              <a:rPr lang="ja-JP" altLang="en-US" sz="2800" dirty="0" smtClean="0"/>
              <a:t>（２／</a:t>
            </a:r>
            <a:r>
              <a:rPr lang="ja-JP" altLang="en-US" sz="2800" dirty="0"/>
              <a:t>２）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587284" y="5422387"/>
            <a:ext cx="832942" cy="30600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032896" y="4712721"/>
            <a:ext cx="1333500" cy="718458"/>
          </a:xfrm>
          <a:prstGeom prst="wedgeRectCallout">
            <a:avLst>
              <a:gd name="adj1" fmla="val 80770"/>
              <a:gd name="adj2" fmla="val 6123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クリック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4508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ログの表示内容</a:t>
            </a:r>
            <a:endParaRPr kumimoji="1" lang="ja-JP" altLang="en-US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57449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 txBox="1">
            <a:spLocks/>
          </p:cNvSpPr>
          <p:nvPr/>
        </p:nvSpPr>
        <p:spPr>
          <a:xfrm>
            <a:off x="361411" y="864000"/>
            <a:ext cx="11622503" cy="121989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itchFamily="34" charset="0"/>
              </a:defRPr>
            </a:lvl1pPr>
            <a:lvl2pPr marL="576072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2pPr>
            <a:lvl3pPr marL="886968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</a:defRPr>
            </a:lvl3pPr>
            <a:lvl4pPr marL="1170432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̶"/>
              <a:defRPr lang="en-US" sz="1800" dirty="0" smtClean="0">
                <a:solidFill>
                  <a:schemeClr val="tx1"/>
                </a:solidFill>
                <a:latin typeface="+mn-lt"/>
              </a:defRPr>
            </a:lvl4pPr>
            <a:lvl5pPr marL="1463040" indent="-2286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̶"/>
              <a:defRPr lang="en-US" sz="1600" baseline="0" dirty="0" smtClean="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 smtClean="0">
                <a:latin typeface="+mn-ea"/>
              </a:rPr>
              <a:t>ブラックリストサイトへアクセスした際のログは、「</a:t>
            </a:r>
            <a:r>
              <a:rPr kumimoji="1" lang="en-US" altLang="ja-JP" sz="1600" kern="0" dirty="0">
                <a:latin typeface="+mn-ea"/>
              </a:rPr>
              <a:t>Matched</a:t>
            </a:r>
            <a:r>
              <a:rPr kumimoji="1" lang="ja-JP" altLang="en-US" sz="1600" kern="0" dirty="0">
                <a:latin typeface="+mn-ea"/>
              </a:rPr>
              <a:t> </a:t>
            </a:r>
            <a:r>
              <a:rPr kumimoji="1" lang="en-US" altLang="ja-JP" sz="1600" kern="0" dirty="0">
                <a:latin typeface="+mn-ea"/>
              </a:rPr>
              <a:t>Category</a:t>
            </a:r>
            <a:r>
              <a:rPr kumimoji="1" lang="ja-JP" altLang="en-US" sz="1600" kern="0" dirty="0">
                <a:latin typeface="+mn-ea"/>
              </a:rPr>
              <a:t>」欄に </a:t>
            </a:r>
            <a:r>
              <a:rPr kumimoji="1" lang="en-US" altLang="ja-JP" sz="1600" kern="0" dirty="0" smtClean="0">
                <a:latin typeface="+mn-ea"/>
              </a:rPr>
              <a:t>Blacklisted</a:t>
            </a:r>
            <a:r>
              <a:rPr kumimoji="1" lang="ja-JP" altLang="en-US" sz="1600" kern="0" dirty="0" smtClean="0">
                <a:latin typeface="+mn-ea"/>
              </a:rPr>
              <a:t> </a:t>
            </a:r>
            <a:r>
              <a:rPr kumimoji="1" lang="ja-JP" altLang="en-US" sz="1600" kern="0" dirty="0">
                <a:latin typeface="+mn-ea"/>
              </a:rPr>
              <a:t>と表示されます</a:t>
            </a:r>
            <a:endParaRPr kumimoji="1" lang="en-US" altLang="ja-JP" sz="1600" kern="0" dirty="0" smtClean="0">
              <a:latin typeface="+mn-ea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sz="1600" kern="0" dirty="0" smtClean="0">
                <a:latin typeface="+mn-ea"/>
              </a:rPr>
              <a:t>ホワイトリ</a:t>
            </a:r>
            <a:r>
              <a:rPr kumimoji="1" lang="ja-JP" altLang="en-US" sz="1600" kern="0" dirty="0">
                <a:latin typeface="+mn-ea"/>
              </a:rPr>
              <a:t>ストサイトへアクセスした際のログは、「</a:t>
            </a:r>
            <a:r>
              <a:rPr kumimoji="1" lang="en-US" altLang="ja-JP" sz="1600" kern="0" dirty="0">
                <a:latin typeface="+mn-ea"/>
              </a:rPr>
              <a:t>Matched</a:t>
            </a:r>
            <a:r>
              <a:rPr kumimoji="1" lang="ja-JP" altLang="en-US" sz="1600" kern="0" dirty="0">
                <a:latin typeface="+mn-ea"/>
              </a:rPr>
              <a:t> </a:t>
            </a:r>
            <a:r>
              <a:rPr kumimoji="1" lang="en-US" altLang="ja-JP" sz="1600" kern="0" dirty="0">
                <a:latin typeface="+mn-ea"/>
              </a:rPr>
              <a:t>Category</a:t>
            </a:r>
            <a:r>
              <a:rPr kumimoji="1" lang="ja-JP" altLang="en-US" sz="1600" kern="0" dirty="0">
                <a:latin typeface="+mn-ea"/>
              </a:rPr>
              <a:t>」欄に </a:t>
            </a:r>
            <a:r>
              <a:rPr kumimoji="1" lang="en-US" altLang="ja-JP" sz="1600" kern="0" dirty="0">
                <a:latin typeface="+mn-ea"/>
              </a:rPr>
              <a:t>Whitelisted</a:t>
            </a:r>
            <a:r>
              <a:rPr kumimoji="1" lang="ja-JP" altLang="en-US" sz="1600" kern="0" dirty="0">
                <a:latin typeface="+mn-ea"/>
              </a:rPr>
              <a:t> と表示されます</a:t>
            </a:r>
            <a:endParaRPr kumimoji="1" lang="en-US" altLang="ja-JP" sz="1600" kern="0" dirty="0">
              <a:latin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828825" cy="540000"/>
          </a:xfrm>
        </p:spPr>
        <p:txBody>
          <a:bodyPr/>
          <a:lstStyle/>
          <a:p>
            <a:r>
              <a:rPr lang="ja-JP" altLang="en-US" sz="2800" dirty="0" smtClean="0"/>
              <a:t>ログの表示内容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06" y="2804745"/>
            <a:ext cx="10058212" cy="124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5451231" y="2863529"/>
            <a:ext cx="1960684" cy="1189725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41452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53260" y="2695193"/>
            <a:ext cx="5804989" cy="1071215"/>
          </a:xfrm>
        </p:spPr>
        <p:txBody>
          <a:bodyPr/>
          <a:lstStyle/>
          <a:p>
            <a:r>
              <a:rPr lang="en-US" sz="7200" dirty="0">
                <a:latin typeface="Vladimir Script" panose="03050402040407070305" pitchFamily="66" charset="0"/>
              </a:rPr>
              <a:t>Thank You</a:t>
            </a:r>
          </a:p>
          <a:p>
            <a:endParaRPr lang="en-US" sz="7200" dirty="0">
              <a:latin typeface="Vladimir Script" panose="03050402040407070305" pitchFamily="66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4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683" y="2171235"/>
            <a:ext cx="11450947" cy="3027783"/>
          </a:xfrm>
        </p:spPr>
        <p:txBody>
          <a:bodyPr/>
          <a:lstStyle/>
          <a:p>
            <a:r>
              <a:rPr kumimoji="1" lang="ja-JP" altLang="en-US" cap="none" dirty="0" smtClean="0"/>
              <a:t>ブラックリスト、ホワイトリストの概要</a:t>
            </a:r>
            <a:endParaRPr kumimoji="1" lang="ja-JP" altLang="en-US" cap="none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9401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11466000" cy="540000"/>
          </a:xfrm>
        </p:spPr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ブラックリスト、ホワイトリストの概要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1" y="864000"/>
            <a:ext cx="10969850" cy="1864830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ブラックリストは、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フィルタリングのカテゴリベースの制御で許可されている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サイトを個別に指定して、閲覧を禁止します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Computers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Internet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カテゴリは閲覧を許可するが、ソフトウェア配布サイトは閲覧を禁止する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ホワイ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ト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リスト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は、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フィルタリングのカテゴリベースの制御で禁止されている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サイトを個別に指定して、閲覧を許可します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Shopping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カテゴリは閲覧を禁止するが、会社で使用しているオフィス用品購入サイトは閲覧を許可する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9" y="3170212"/>
            <a:ext cx="1289206" cy="8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4" y="5348308"/>
            <a:ext cx="1085916" cy="7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56" y="5198937"/>
            <a:ext cx="747320" cy="9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stCxn id="5" idx="2"/>
            <a:endCxn id="6" idx="0"/>
          </p:cNvCxnSpPr>
          <p:nvPr/>
        </p:nvCxnSpPr>
        <p:spPr bwMode="auto">
          <a:xfrm>
            <a:off x="1645522" y="3981164"/>
            <a:ext cx="0" cy="136714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 bwMode="auto">
          <a:xfrm>
            <a:off x="2021641" y="4755220"/>
            <a:ext cx="172354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kumimoji="1" lang="en-US" altLang="ja-JP" sz="1200" b="1" dirty="0" smtClean="0">
                <a:latin typeface="+mn-ea"/>
                <a:cs typeface="Arial" panose="020B0604020202020204" pitchFamily="34" charset="0"/>
              </a:rPr>
              <a:t>URL</a:t>
            </a:r>
            <a:r>
              <a:rPr kumimoji="1" lang="ja-JP" altLang="en-US" sz="1200" b="1" dirty="0" smtClean="0">
                <a:latin typeface="+mn-ea"/>
                <a:cs typeface="Arial" panose="020B0604020202020204" pitchFamily="34" charset="0"/>
              </a:rPr>
              <a:t> フィルタリング</a:t>
            </a:r>
            <a:endParaRPr kumimoji="1" lang="en-US" altLang="ja-JP" sz="1200" b="1" dirty="0" smtClean="0">
              <a:latin typeface="+mn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kumimoji="1" lang="ja-JP" altLang="en-US" sz="1200" b="1" dirty="0">
                <a:latin typeface="+mn-ea"/>
                <a:cs typeface="Arial" panose="020B0604020202020204" pitchFamily="34" charset="0"/>
              </a:rPr>
              <a:t>カテゴ</a:t>
            </a:r>
            <a:r>
              <a:rPr kumimoji="1" lang="ja-JP" altLang="en-US" sz="1200" b="1" dirty="0" smtClean="0">
                <a:latin typeface="+mn-ea"/>
                <a:cs typeface="Arial" panose="020B0604020202020204" pitchFamily="34" charset="0"/>
              </a:rPr>
              <a:t>リ</a:t>
            </a:r>
            <a:r>
              <a:rPr kumimoji="1" lang="ja-JP" altLang="en-US" sz="1200" b="1" dirty="0">
                <a:latin typeface="+mn-ea"/>
                <a:cs typeface="Arial" panose="020B0604020202020204" pitchFamily="34" charset="0"/>
              </a:rPr>
              <a:t>データベース</a:t>
            </a:r>
            <a:endParaRPr kumimoji="1" lang="ja-JP" altLang="en-US" sz="1200" b="1" dirty="0" smtClean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54582" y="4725178"/>
            <a:ext cx="3091543" cy="141271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kumimoji="1" lang="ja-JP" altLang="en-US" sz="1600" dirty="0" smtClean="0">
                <a:solidFill>
                  <a:schemeClr val="bg1"/>
                </a:solidFill>
                <a:latin typeface="+mn-ea"/>
              </a:rPr>
              <a:t>禁止カテゴリ</a:t>
            </a:r>
            <a:endParaRPr kumimoji="1" lang="en-US" altLang="ja-JP" sz="16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</a:rPr>
              <a:t>Shopping</a:t>
            </a:r>
          </a:p>
          <a:p>
            <a:pPr marL="539750" lvl="1" indent="-182563" defTabSz="539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</a:rPr>
              <a:t>https://www.example.com/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</a:rPr>
              <a:t>Sports</a:t>
            </a:r>
            <a:endParaRPr kumimoji="1" lang="ja-JP" altLang="en-US" sz="12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54582" y="3221211"/>
            <a:ext cx="3091543" cy="141271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kumimoji="1" lang="ja-JP" altLang="en-US" sz="1600" dirty="0" smtClean="0">
                <a:latin typeface="+mn-ea"/>
              </a:rPr>
              <a:t>許可カテゴリ</a:t>
            </a:r>
            <a:endParaRPr kumimoji="1" lang="en-US" altLang="ja-JP" sz="1600" dirty="0" smtClean="0">
              <a:latin typeface="+mn-ea"/>
            </a:endParaRP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latin typeface="+mn-ea"/>
              </a:rPr>
              <a:t>Computers / Internet</a:t>
            </a:r>
          </a:p>
          <a:p>
            <a:pPr marL="539750" lvl="1" indent="-182563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+mn-ea"/>
              </a:rPr>
              <a:t>https://www.example.co.jp/</a:t>
            </a:r>
            <a:endParaRPr kumimoji="1" lang="en-US" altLang="ja-JP" sz="1200" dirty="0" smtClean="0">
              <a:latin typeface="+mn-ea"/>
            </a:endParaRP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+mn-ea"/>
              </a:rPr>
              <a:t>Business / </a:t>
            </a:r>
            <a:r>
              <a:rPr kumimoji="1" lang="en-US" altLang="ja-JP" sz="1200" dirty="0" smtClean="0">
                <a:latin typeface="+mn-ea"/>
              </a:rPr>
              <a:t>Economy</a:t>
            </a:r>
            <a:endParaRPr kumimoji="1" lang="en-US" altLang="ja-JP" sz="1200" dirty="0">
              <a:latin typeface="+mn-ea"/>
            </a:endParaRPr>
          </a:p>
        </p:txBody>
      </p:sp>
      <p:cxnSp>
        <p:nvCxnSpPr>
          <p:cNvPr id="14" name="Straight Connector 13"/>
          <p:cNvCxnSpPr>
            <a:stCxn id="8" idx="3"/>
            <a:endCxn id="11" idx="1"/>
          </p:cNvCxnSpPr>
          <p:nvPr/>
        </p:nvCxnSpPr>
        <p:spPr bwMode="auto">
          <a:xfrm flipV="1">
            <a:off x="3257076" y="5431537"/>
            <a:ext cx="1297506" cy="23688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8" idx="3"/>
            <a:endCxn id="12" idx="1"/>
          </p:cNvCxnSpPr>
          <p:nvPr/>
        </p:nvCxnSpPr>
        <p:spPr bwMode="auto">
          <a:xfrm flipV="1">
            <a:off x="3257076" y="3927570"/>
            <a:ext cx="1297506" cy="174084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228114" y="5517943"/>
            <a:ext cx="87956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228114" y="4049915"/>
            <a:ext cx="87956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 bwMode="auto">
          <a:xfrm>
            <a:off x="8107680" y="3788305"/>
            <a:ext cx="2763898" cy="523220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sz="1400" dirty="0">
                <a:latin typeface="+mn-ea"/>
                <a:cs typeface="Arial" panose="020B0604020202020204" pitchFamily="34" charset="0"/>
              </a:rPr>
              <a:t>閲覧</a:t>
            </a:r>
            <a:r>
              <a:rPr kumimoji="1" lang="ja-JP" altLang="en-US" sz="1400" dirty="0" smtClean="0">
                <a:latin typeface="+mn-ea"/>
                <a:cs typeface="Arial" panose="020B0604020202020204" pitchFamily="34" charset="0"/>
              </a:rPr>
              <a:t>を禁止する </a:t>
            </a:r>
            <a:r>
              <a:rPr kumimoji="1" lang="en-US" altLang="ja-JP" sz="1400" dirty="0" smtClean="0">
                <a:latin typeface="+mn-ea"/>
                <a:cs typeface="Arial" panose="020B0604020202020204" pitchFamily="34" charset="0"/>
              </a:rPr>
              <a:t>Web</a:t>
            </a:r>
            <a:r>
              <a:rPr kumimoji="1" lang="ja-JP" altLang="en-US" sz="1400" dirty="0" smtClean="0">
                <a:latin typeface="+mn-ea"/>
                <a:cs typeface="Arial" panose="020B0604020202020204" pitchFamily="34" charset="0"/>
              </a:rPr>
              <a:t> サイトをブラックリストへ登録</a:t>
            </a:r>
            <a:endParaRPr kumimoji="1" lang="en-US" altLang="ja-JP" sz="1400" dirty="0" smtClean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8107680" y="5256333"/>
            <a:ext cx="27638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閲覧を許可する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Web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 サイトをホワイトリストへ登録</a:t>
            </a:r>
            <a:endParaRPr kumimoji="1" lang="ja-JP" altLang="en-US" sz="14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5756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683" y="2171235"/>
            <a:ext cx="11450947" cy="3027783"/>
          </a:xfrm>
        </p:spPr>
        <p:txBody>
          <a:bodyPr/>
          <a:lstStyle/>
          <a:p>
            <a:r>
              <a:rPr lang="en-US" altLang="ja-JP" cap="none" dirty="0" smtClean="0"/>
              <a:t>URL</a:t>
            </a:r>
            <a:r>
              <a:rPr lang="ja-JP" altLang="en-US" cap="none" dirty="0" smtClean="0"/>
              <a:t> フィルタリングのブラックリスト設定</a:t>
            </a:r>
            <a:endParaRPr kumimoji="1" lang="ja-JP" altLang="en-US" cap="none" dirty="0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342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11466000" cy="540000"/>
          </a:xfrm>
        </p:spPr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ブラックリスト設定の概要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1" y="863999"/>
            <a:ext cx="10744684" cy="5679915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閲覧をブロックする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サイトを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または ドメイン名で指定できます。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IP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アドレスでは指定できません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または ドメイン名は、個別もしくはファイルのインポートにより設定できます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  <a:buSzPct val="100000"/>
            </a:pPr>
            <a:endParaRPr kumimoji="1" lang="en-US" altLang="ja-JP" sz="10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ド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メイ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ン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名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指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定</a:t>
            </a:r>
            <a:r>
              <a:rPr kumimoji="1"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方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法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FQDN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を指定できます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1-1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www.example.com</a:t>
            </a: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ドメイン名を指定できます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トップレベルドメイ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ンを</a:t>
            </a:r>
            <a:r>
              <a:rPr kumimoji="1"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指定することはできません</a:t>
            </a:r>
            <a:endParaRPr kumimoji="1"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1-2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example.com</a:t>
            </a:r>
            <a:endParaRPr kumimoji="1"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3">
              <a:buClr>
                <a:schemeClr val="accent2"/>
              </a:buClr>
            </a:pPr>
            <a:r>
              <a:rPr kumimoji="1" lang="en-US" altLang="ja-JP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www.example.com</a:t>
            </a: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kumimoji="1" lang="en-US" altLang="ja-JP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www2.example.com</a:t>
            </a: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などもブロックされます</a:t>
            </a:r>
            <a:endParaRPr kumimoji="1" lang="en-US" altLang="ja-JP" sz="12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* もしくは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?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を使用して指定できます</a:t>
            </a:r>
            <a:endParaRPr kumimoji="1"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トップレベルドメインを指定する場合は、* とともに指定します</a:t>
            </a:r>
            <a:endParaRPr kumimoji="1" lang="en-US" altLang="ja-JP" sz="14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1-3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：*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.com</a:t>
            </a:r>
          </a:p>
          <a:p>
            <a:pPr lvl="3">
              <a:buClr>
                <a:schemeClr val="accent2"/>
              </a:buClr>
            </a:pP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すべての </a:t>
            </a:r>
            <a:r>
              <a:rPr kumimoji="1" lang="en-US" altLang="ja-JP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.com</a:t>
            </a: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ドメインが 除外されます</a:t>
            </a:r>
            <a:endParaRPr kumimoji="1" lang="en-US" altLang="ja-JP" sz="12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Clr>
                <a:schemeClr val="accent2"/>
              </a:buClr>
            </a:pPr>
            <a:endParaRPr kumimoji="1" lang="en-US" altLang="ja-JP" sz="1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の指定方法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1">
              <a:buClr>
                <a:schemeClr val="accent2"/>
              </a:buClr>
            </a:pP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パス名を含めた </a:t>
            </a:r>
            <a:r>
              <a:rPr kumimoji="1"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kumimoji="1"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を指定できます</a:t>
            </a:r>
            <a:endParaRPr kumimoji="1" lang="en-US" altLang="ja-JP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>
              <a:buClr>
                <a:schemeClr val="accent2"/>
              </a:buClr>
            </a:pP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例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2-1</a:t>
            </a:r>
            <a:r>
              <a:rPr kumimoji="1" lang="ja-JP" altLang="en-US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kumimoji="1" lang="en-US" altLang="ja-JP" sz="14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https://www.example.com/directory1/</a:t>
            </a:r>
          </a:p>
          <a:p>
            <a:pPr lvl="3">
              <a:buClr>
                <a:schemeClr val="accent2"/>
              </a:buClr>
            </a:pPr>
            <a:r>
              <a:rPr kumimoji="1" lang="en-US" altLang="ja-JP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https://www.example.com/</a:t>
            </a: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や、</a:t>
            </a:r>
            <a:r>
              <a:rPr kumimoji="1" lang="en-US" altLang="ja-JP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https://www.example.com/directory2/</a:t>
            </a:r>
            <a:r>
              <a:rPr kumimoji="1" lang="ja-JP" altLang="en-US" sz="12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には影響しません</a:t>
            </a:r>
            <a:endParaRPr kumimoji="1" lang="en-US" altLang="ja-JP" sz="1200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02" y="3172431"/>
            <a:ext cx="4242620" cy="285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5555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詳細設定画面を表示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83" y="1538389"/>
            <a:ext cx="9325458" cy="474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7287267" y="3648381"/>
            <a:ext cx="752551" cy="362901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90784" y="5494435"/>
            <a:ext cx="2935035" cy="233506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60000" y="864000"/>
            <a:ext cx="11465999" cy="674389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kumimoji="1" lang="en-US" altLang="ja-JP" dirty="0" smtClean="0"/>
              <a:t>Policy</a:t>
            </a:r>
            <a:r>
              <a:rPr kumimoji="1" lang="ja-JP" altLang="en-US" dirty="0" smtClean="0"/>
              <a:t> 画面で、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&amp;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FILE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PROTECTION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Advanced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Settings</a:t>
            </a:r>
            <a:r>
              <a:rPr kumimoji="1" lang="ja-JP" altLang="en-US" dirty="0" smtClean="0"/>
              <a:t> をクリックします</a:t>
            </a:r>
            <a:endParaRPr kumimoji="1" lang="en-US" altLang="ja-JP" dirty="0"/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dirty="0" smtClean="0"/>
              <a:t>ADVANCED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SETTINGS</a:t>
            </a:r>
            <a:r>
              <a:rPr kumimoji="1" lang="ja-JP" altLang="en-US" dirty="0"/>
              <a:t> </a:t>
            </a:r>
            <a:r>
              <a:rPr kumimoji="1" lang="ja-JP" altLang="en-US" dirty="0" smtClean="0"/>
              <a:t>画面が開きます</a:t>
            </a:r>
            <a:endParaRPr kumimoji="1" lang="en-US" altLang="ja-JP" dirty="0" smtClean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6202393" y="5708579"/>
            <a:ext cx="1024488" cy="577192"/>
          </a:xfrm>
          <a:prstGeom prst="wedgeRectCallout">
            <a:avLst>
              <a:gd name="adj1" fmla="val 82473"/>
              <a:gd name="adj2" fmla="val -65165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クリック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234205" y="2648308"/>
            <a:ext cx="4226979" cy="2848727"/>
          </a:xfrm>
          <a:prstGeom prst="wedgeRectCallout">
            <a:avLst>
              <a:gd name="adj1" fmla="val 74310"/>
              <a:gd name="adj2" fmla="val 49851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4" y="2705383"/>
            <a:ext cx="4087720" cy="2734576"/>
          </a:xfrm>
          <a:prstGeom prst="rect">
            <a:avLst/>
          </a:prstGeom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Date Placeholder 8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9185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ブラックリストの作成画面を表示</a:t>
            </a:r>
            <a:endParaRPr kumimoji="1" lang="ja-JP" alt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60000" y="864000"/>
            <a:ext cx="11465999" cy="674389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</a:pP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 フィルタリングの詳細設定画面で、</a:t>
            </a:r>
            <a:r>
              <a:rPr kumimoji="1" lang="en-US" altLang="ja-JP" dirty="0" smtClean="0"/>
              <a:t>Black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list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Edit</a:t>
            </a:r>
            <a:r>
              <a:rPr kumimoji="1" lang="ja-JP" altLang="en-US" dirty="0" smtClean="0"/>
              <a:t> をクリックします</a:t>
            </a:r>
            <a:endParaRPr kumimoji="1" lang="en-US" altLang="ja-JP" dirty="0" smtClean="0"/>
          </a:p>
          <a:p>
            <a:pPr>
              <a:buClr>
                <a:schemeClr val="accent2"/>
              </a:buClr>
              <a:buSzPct val="100000"/>
            </a:pPr>
            <a:r>
              <a:rPr kumimoji="1" lang="en-US" altLang="ja-JP" dirty="0" smtClean="0"/>
              <a:t>Block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URLs</a:t>
            </a:r>
            <a:r>
              <a:rPr kumimoji="1" lang="ja-JP" altLang="en-US" dirty="0" smtClean="0"/>
              <a:t> 設定画面が開きます</a:t>
            </a:r>
            <a:endParaRPr kumimoji="1" lang="en-US" altLang="ja-JP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99" y="2165783"/>
            <a:ext cx="6330621" cy="4235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4020734" y="4283292"/>
            <a:ext cx="459252" cy="271456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893607" y="4492446"/>
            <a:ext cx="1024488" cy="577192"/>
          </a:xfrm>
          <a:prstGeom prst="wedgeRectCallout">
            <a:avLst>
              <a:gd name="adj1" fmla="val 70685"/>
              <a:gd name="adj2" fmla="val -51715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クリック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256990" y="1932315"/>
            <a:ext cx="4873961" cy="3398810"/>
          </a:xfrm>
          <a:prstGeom prst="wedgeRectCallout">
            <a:avLst>
              <a:gd name="adj1" fmla="val -88269"/>
              <a:gd name="adj2" fmla="val 23075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57" y="2034946"/>
            <a:ext cx="4746426" cy="3193548"/>
          </a:xfrm>
          <a:prstGeom prst="rect">
            <a:avLst/>
          </a:prstGeom>
        </p:spPr>
      </p:pic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4406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2641928"/>
            <a:ext cx="5279052" cy="362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4" y="2641929"/>
            <a:ext cx="5266542" cy="362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ブラックリストを作成（個別設定）</a:t>
            </a:r>
            <a:endParaRPr kumimoji="1" lang="ja-JP" alt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60000" y="864000"/>
            <a:ext cx="11465999" cy="153575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dirty="0" smtClean="0"/>
              <a:t>URLs</a:t>
            </a:r>
            <a:r>
              <a:rPr kumimoji="1" lang="ja-JP" altLang="en-US" dirty="0" smtClean="0"/>
              <a:t> 欄に、閲覧を禁止する 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 サイトのドメイン名を入力します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/>
              <a:t>　 </a:t>
            </a:r>
            <a:r>
              <a:rPr kumimoji="1" lang="ja-JP" altLang="en-US" dirty="0" smtClean="0"/>
              <a:t>をクリックするか、</a:t>
            </a:r>
            <a:r>
              <a:rPr kumimoji="1" lang="en-US" altLang="ja-JP" dirty="0"/>
              <a:t> Enter</a:t>
            </a:r>
            <a:r>
              <a:rPr kumimoji="1" lang="ja-JP" altLang="en-US" dirty="0"/>
              <a:t> キーを押します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en-US" altLang="ja-JP" dirty="0" smtClean="0"/>
              <a:t>URL</a:t>
            </a:r>
            <a:r>
              <a:rPr kumimoji="1" lang="ja-JP" altLang="en-US" dirty="0"/>
              <a:t> </a:t>
            </a:r>
            <a:r>
              <a:rPr kumimoji="1" lang="ja-JP" altLang="en-US" dirty="0" smtClean="0"/>
              <a:t>一覧にドメイン名が追加されたことを確認します</a:t>
            </a:r>
            <a:endParaRPr kumimoji="1" lang="en-US" altLang="ja-JP" dirty="0" smtClean="0"/>
          </a:p>
          <a:p>
            <a:pPr marL="342900" indent="-3429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」 をクリックします</a:t>
            </a:r>
            <a:endParaRPr kumimoji="1" lang="en-US" altLang="ja-JP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656557" y="4072440"/>
            <a:ext cx="4320885" cy="194408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49780" y="3165792"/>
            <a:ext cx="3263095" cy="577192"/>
          </a:xfrm>
          <a:prstGeom prst="wedgeRectCallout">
            <a:avLst>
              <a:gd name="adj1" fmla="val 5114"/>
              <a:gd name="adj2" fmla="val 114180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① 閲覧を禁止する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 サイトのドメインを入力します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98028" y="4072440"/>
            <a:ext cx="276229" cy="194408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129540" y="3165792"/>
            <a:ext cx="1339405" cy="577192"/>
          </a:xfrm>
          <a:prstGeom prst="wedgeRectCallout">
            <a:avLst>
              <a:gd name="adj1" fmla="val 34179"/>
              <a:gd name="adj2" fmla="val 11866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>
                <a:latin typeface="+mn-lt"/>
              </a:rPr>
              <a:t>② クリック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914267" y="3963786"/>
            <a:ext cx="539931" cy="984068"/>
          </a:xfrm>
          <a:prstGeom prst="rightArrow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kumimoji="1" lang="ja-JP" altLang="en-US" sz="2400" dirty="0" err="1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67" y="1244324"/>
            <a:ext cx="290408" cy="2640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1076133" y="5979043"/>
            <a:ext cx="647165" cy="252000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0094912" y="5151347"/>
            <a:ext cx="1339405" cy="577192"/>
          </a:xfrm>
          <a:prstGeom prst="wedgeRectCallout">
            <a:avLst>
              <a:gd name="adj1" fmla="val 34179"/>
              <a:gd name="adj2" fmla="val 11866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/>
              <a:t>④</a:t>
            </a:r>
            <a:r>
              <a:rPr lang="ja-JP" altLang="en-US" sz="1600" dirty="0" smtClean="0">
                <a:latin typeface="+mn-lt"/>
              </a:rPr>
              <a:t> クリック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930351" y="4231679"/>
            <a:ext cx="4234038" cy="268352"/>
          </a:xfrm>
          <a:prstGeom prst="rect">
            <a:avLst/>
          </a:prstGeom>
          <a:noFill/>
          <a:ln w="5715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7142707" y="3454388"/>
            <a:ext cx="2697979" cy="577192"/>
          </a:xfrm>
          <a:prstGeom prst="wedgeRectCallout">
            <a:avLst>
              <a:gd name="adj1" fmla="val -30128"/>
              <a:gd name="adj2" fmla="val 10206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indent="-2667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600" dirty="0" smtClean="0"/>
              <a:t>③</a:t>
            </a:r>
            <a:r>
              <a:rPr lang="ja-JP" altLang="en-US" sz="1600" dirty="0" smtClean="0">
                <a:latin typeface="+mn-lt"/>
              </a:rPr>
              <a:t> ドメイン名が追加されたことを確認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8251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游ゴシック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_CorpTemp_2022.potx" id="{7FCE50DC-3398-4FF8-9936-A5D65B4BBDA2}" vid="{CE42E83D-A6DE-4647-B90E-C6A560B26724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15425</TotalTime>
  <Words>2958</Words>
  <Application>Microsoft Office PowerPoint</Application>
  <PresentationFormat>Custom</PresentationFormat>
  <Paragraphs>182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Ciscolight</vt:lpstr>
      <vt:lpstr>Yu Gothic</vt:lpstr>
      <vt:lpstr>Yu Gothic</vt:lpstr>
      <vt:lpstr>Arial</vt:lpstr>
      <vt:lpstr>Calibri</vt:lpstr>
      <vt:lpstr>Helvetica</vt:lpstr>
      <vt:lpstr>Vladimir Script</vt:lpstr>
      <vt:lpstr>Wingdings</vt:lpstr>
      <vt:lpstr>CP_CorpTemp2020 (1)</vt:lpstr>
      <vt:lpstr>PowerPoint Presentation</vt:lpstr>
      <vt:lpstr>目次</vt:lpstr>
      <vt:lpstr>PowerPoint Presentation</vt:lpstr>
      <vt:lpstr>ブラックリスト、ホワイトリストの概要</vt:lpstr>
      <vt:lpstr>PowerPoint Presentation</vt:lpstr>
      <vt:lpstr>ブラックリスト設定の概要</vt:lpstr>
      <vt:lpstr>詳細設定画面を表示</vt:lpstr>
      <vt:lpstr>ブラックリストの作成画面を表示</vt:lpstr>
      <vt:lpstr>ブラックリストを作成（個別設定）</vt:lpstr>
      <vt:lpstr>ブラックリストを作成（ファイルインポート）（１／２）</vt:lpstr>
      <vt:lpstr>ブラックリストを作成（ファイルインポート）（２／２）</vt:lpstr>
      <vt:lpstr>ブラックリストを適用</vt:lpstr>
      <vt:lpstr>PowerPoint Presentation</vt:lpstr>
      <vt:lpstr>ホワイトリスト設定の概要</vt:lpstr>
      <vt:lpstr>ホワイトリストの作成画面を表示</vt:lpstr>
      <vt:lpstr>ホワイトリストを作成</vt:lpstr>
      <vt:lpstr>ホワイトリストを適用（組織全体に適用する場合）（１／２）</vt:lpstr>
      <vt:lpstr>ホワイトリストを適用（組織全体に適用する場合）（２／２）</vt:lpstr>
      <vt:lpstr>ホワイトリストを適用（個別ルールに適用する場合）（１／２）</vt:lpstr>
      <vt:lpstr>ホワイトリストを適用（個別ルールに適用する場合）（２／２）</vt:lpstr>
      <vt:lpstr>PowerPoint Presentation</vt:lpstr>
      <vt:lpstr>ログレコードを選択してホワイトリストを作成</vt:lpstr>
      <vt:lpstr>ホワイトリストを適用（組織全体に適用する場合）（１／２）</vt:lpstr>
      <vt:lpstr>ホワイトリストを適用（組織全体に適用する場合）（２／２）</vt:lpstr>
      <vt:lpstr>ホワイトリストを適用（個別ルールに適用する場合）（１／２）</vt:lpstr>
      <vt:lpstr>ホワイトリストを適用（個別ルールに適用する場合）（２／２）</vt:lpstr>
      <vt:lpstr>PowerPoint Presentation</vt:lpstr>
      <vt:lpstr>ログの表示内容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285</cp:revision>
  <cp:lastPrinted>2013-06-12T23:53:29Z</cp:lastPrinted>
  <dcterms:created xsi:type="dcterms:W3CDTF">2022-03-23T05:11:22Z</dcterms:created>
  <dcterms:modified xsi:type="dcterms:W3CDTF">2022-12-15T07:51:35Z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