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850" r:id="rId2"/>
    <p:sldId id="831" r:id="rId3"/>
    <p:sldId id="851" r:id="rId4"/>
    <p:sldId id="848" r:id="rId5"/>
    <p:sldId id="849" r:id="rId6"/>
    <p:sldId id="852" r:id="rId7"/>
    <p:sldId id="845" r:id="rId8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84"/>
    <a:srgbClr val="FFFFFF"/>
    <a:srgbClr val="D5E2FF"/>
    <a:srgbClr val="4D4D4F"/>
    <a:srgbClr val="D51067"/>
    <a:srgbClr val="920053"/>
    <a:srgbClr val="000000"/>
    <a:srgbClr val="57CBFF"/>
    <a:srgbClr val="85CA3A"/>
    <a:srgbClr val="4A8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 snapToObjects="1">
      <p:cViewPr varScale="1">
        <p:scale>
          <a:sx n="111" d="100"/>
          <a:sy n="111" d="100"/>
        </p:scale>
        <p:origin x="816" y="96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3908" y="5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Arial" panose="020B0604020202020204" pitchFamily="34" charset="0"/>
              </a:rPr>
              <a:t>9/26/2022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3EEE9B47-791B-47F7-AE03-C0D580CA0B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4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6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8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575364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123978" y="1529920"/>
            <a:ext cx="2743200" cy="142875"/>
            <a:chOff x="711" y="1003"/>
            <a:chExt cx="1728" cy="9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11" y="1003"/>
              <a:ext cx="1728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11" y="1004"/>
              <a:ext cx="48" cy="88"/>
            </a:xfrm>
            <a:custGeom>
              <a:avLst/>
              <a:gdLst>
                <a:gd name="T0" fmla="*/ 31 w 48"/>
                <a:gd name="T1" fmla="*/ 53 h 88"/>
                <a:gd name="T2" fmla="*/ 31 w 48"/>
                <a:gd name="T3" fmla="*/ 88 h 88"/>
                <a:gd name="T4" fmla="*/ 17 w 48"/>
                <a:gd name="T5" fmla="*/ 88 h 88"/>
                <a:gd name="T6" fmla="*/ 17 w 48"/>
                <a:gd name="T7" fmla="*/ 53 h 88"/>
                <a:gd name="T8" fmla="*/ 0 w 48"/>
                <a:gd name="T9" fmla="*/ 0 h 88"/>
                <a:gd name="T10" fmla="*/ 15 w 48"/>
                <a:gd name="T11" fmla="*/ 0 h 88"/>
                <a:gd name="T12" fmla="*/ 24 w 48"/>
                <a:gd name="T13" fmla="*/ 35 h 88"/>
                <a:gd name="T14" fmla="*/ 33 w 48"/>
                <a:gd name="T15" fmla="*/ 0 h 88"/>
                <a:gd name="T16" fmla="*/ 48 w 48"/>
                <a:gd name="T17" fmla="*/ 0 h 88"/>
                <a:gd name="T18" fmla="*/ 31 w 48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8">
                  <a:moveTo>
                    <a:pt x="31" y="53"/>
                  </a:moveTo>
                  <a:lnTo>
                    <a:pt x="31" y="88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3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75" y="1003"/>
              <a:ext cx="47" cy="90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46" y="1004"/>
              <a:ext cx="44" cy="89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951" y="1004"/>
              <a:ext cx="45" cy="88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021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3 w 37"/>
                <a:gd name="T7" fmla="*/ 37 h 88"/>
                <a:gd name="T8" fmla="*/ 33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79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148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1209" y="1004"/>
              <a:ext cx="47" cy="88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273" y="1004"/>
              <a:ext cx="51" cy="88"/>
            </a:xfrm>
            <a:custGeom>
              <a:avLst/>
              <a:gdLst>
                <a:gd name="T0" fmla="*/ 15 w 51"/>
                <a:gd name="T1" fmla="*/ 0 h 88"/>
                <a:gd name="T2" fmla="*/ 25 w 51"/>
                <a:gd name="T3" fmla="*/ 67 h 88"/>
                <a:gd name="T4" fmla="*/ 36 w 51"/>
                <a:gd name="T5" fmla="*/ 0 h 88"/>
                <a:gd name="T6" fmla="*/ 51 w 51"/>
                <a:gd name="T7" fmla="*/ 0 h 88"/>
                <a:gd name="T8" fmla="*/ 33 w 51"/>
                <a:gd name="T9" fmla="*/ 88 h 88"/>
                <a:gd name="T10" fmla="*/ 18 w 51"/>
                <a:gd name="T11" fmla="*/ 88 h 88"/>
                <a:gd name="T12" fmla="*/ 0 w 51"/>
                <a:gd name="T13" fmla="*/ 0 h 88"/>
                <a:gd name="T14" fmla="*/ 15 w 51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8">
                  <a:moveTo>
                    <a:pt x="15" y="0"/>
                  </a:moveTo>
                  <a:lnTo>
                    <a:pt x="25" y="6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33" y="88"/>
                  </a:lnTo>
                  <a:lnTo>
                    <a:pt x="18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34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435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4 w 43"/>
                <a:gd name="T7" fmla="*/ 88 h 88"/>
                <a:gd name="T8" fmla="*/ 14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4" y="8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500" y="1004"/>
              <a:ext cx="45" cy="88"/>
            </a:xfrm>
            <a:custGeom>
              <a:avLst/>
              <a:gdLst>
                <a:gd name="T0" fmla="*/ 45 w 45"/>
                <a:gd name="T1" fmla="*/ 88 h 88"/>
                <a:gd name="T2" fmla="*/ 31 w 45"/>
                <a:gd name="T3" fmla="*/ 88 h 88"/>
                <a:gd name="T4" fmla="*/ 31 w 45"/>
                <a:gd name="T5" fmla="*/ 50 h 88"/>
                <a:gd name="T6" fmla="*/ 14 w 45"/>
                <a:gd name="T7" fmla="*/ 50 h 88"/>
                <a:gd name="T8" fmla="*/ 14 w 45"/>
                <a:gd name="T9" fmla="*/ 88 h 88"/>
                <a:gd name="T10" fmla="*/ 0 w 45"/>
                <a:gd name="T11" fmla="*/ 88 h 88"/>
                <a:gd name="T12" fmla="*/ 0 w 45"/>
                <a:gd name="T13" fmla="*/ 0 h 88"/>
                <a:gd name="T14" fmla="*/ 14 w 45"/>
                <a:gd name="T15" fmla="*/ 0 h 88"/>
                <a:gd name="T16" fmla="*/ 14 w 45"/>
                <a:gd name="T17" fmla="*/ 37 h 88"/>
                <a:gd name="T18" fmla="*/ 31 w 45"/>
                <a:gd name="T19" fmla="*/ 37 h 88"/>
                <a:gd name="T20" fmla="*/ 31 w 45"/>
                <a:gd name="T21" fmla="*/ 0 h 88"/>
                <a:gd name="T22" fmla="*/ 45 w 45"/>
                <a:gd name="T23" fmla="*/ 0 h 88"/>
                <a:gd name="T24" fmla="*/ 45 w 45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88">
                  <a:moveTo>
                    <a:pt x="45" y="88"/>
                  </a:moveTo>
                  <a:lnTo>
                    <a:pt x="31" y="88"/>
                  </a:lnTo>
                  <a:lnTo>
                    <a:pt x="31" y="50"/>
                  </a:lnTo>
                  <a:lnTo>
                    <a:pt x="14" y="5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7"/>
                  </a:lnTo>
                  <a:lnTo>
                    <a:pt x="31" y="37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1572" y="1004"/>
              <a:ext cx="36" cy="88"/>
            </a:xfrm>
            <a:custGeom>
              <a:avLst/>
              <a:gdLst>
                <a:gd name="T0" fmla="*/ 36 w 36"/>
                <a:gd name="T1" fmla="*/ 13 h 88"/>
                <a:gd name="T2" fmla="*/ 13 w 36"/>
                <a:gd name="T3" fmla="*/ 13 h 88"/>
                <a:gd name="T4" fmla="*/ 13 w 36"/>
                <a:gd name="T5" fmla="*/ 37 h 88"/>
                <a:gd name="T6" fmla="*/ 33 w 36"/>
                <a:gd name="T7" fmla="*/ 37 h 88"/>
                <a:gd name="T8" fmla="*/ 33 w 36"/>
                <a:gd name="T9" fmla="*/ 50 h 88"/>
                <a:gd name="T10" fmla="*/ 13 w 36"/>
                <a:gd name="T11" fmla="*/ 50 h 88"/>
                <a:gd name="T12" fmla="*/ 13 w 36"/>
                <a:gd name="T13" fmla="*/ 75 h 88"/>
                <a:gd name="T14" fmla="*/ 36 w 36"/>
                <a:gd name="T15" fmla="*/ 75 h 88"/>
                <a:gd name="T16" fmla="*/ 36 w 36"/>
                <a:gd name="T17" fmla="*/ 88 h 88"/>
                <a:gd name="T18" fmla="*/ 0 w 36"/>
                <a:gd name="T19" fmla="*/ 88 h 88"/>
                <a:gd name="T20" fmla="*/ 0 w 36"/>
                <a:gd name="T21" fmla="*/ 0 h 88"/>
                <a:gd name="T22" fmla="*/ 36 w 36"/>
                <a:gd name="T23" fmla="*/ 0 h 88"/>
                <a:gd name="T24" fmla="*/ 36 w 36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8">
                  <a:moveTo>
                    <a:pt x="36" y="13"/>
                  </a:moveTo>
                  <a:lnTo>
                    <a:pt x="13" y="13"/>
                  </a:lnTo>
                  <a:lnTo>
                    <a:pt x="13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3" y="50"/>
                  </a:lnTo>
                  <a:lnTo>
                    <a:pt x="13" y="75"/>
                  </a:lnTo>
                  <a:lnTo>
                    <a:pt x="36" y="75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1667" y="1004"/>
              <a:ext cx="44" cy="88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737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179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859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5 w 43"/>
                <a:gd name="T7" fmla="*/ 88 h 88"/>
                <a:gd name="T8" fmla="*/ 15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195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202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2083" y="1003"/>
              <a:ext cx="46" cy="90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2152" y="1004"/>
              <a:ext cx="44" cy="89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2222" y="1004"/>
              <a:ext cx="48" cy="88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93" y="1004"/>
              <a:ext cx="14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2329" y="1004"/>
              <a:ext cx="44" cy="88"/>
            </a:xfrm>
            <a:custGeom>
              <a:avLst/>
              <a:gdLst>
                <a:gd name="T0" fmla="*/ 44 w 44"/>
                <a:gd name="T1" fmla="*/ 13 h 88"/>
                <a:gd name="T2" fmla="*/ 29 w 44"/>
                <a:gd name="T3" fmla="*/ 13 h 88"/>
                <a:gd name="T4" fmla="*/ 29 w 44"/>
                <a:gd name="T5" fmla="*/ 88 h 88"/>
                <a:gd name="T6" fmla="*/ 15 w 44"/>
                <a:gd name="T7" fmla="*/ 88 h 88"/>
                <a:gd name="T8" fmla="*/ 15 w 44"/>
                <a:gd name="T9" fmla="*/ 13 h 88"/>
                <a:gd name="T10" fmla="*/ 0 w 44"/>
                <a:gd name="T11" fmla="*/ 13 h 88"/>
                <a:gd name="T12" fmla="*/ 0 w 44"/>
                <a:gd name="T13" fmla="*/ 0 h 88"/>
                <a:gd name="T14" fmla="*/ 44 w 44"/>
                <a:gd name="T15" fmla="*/ 0 h 88"/>
                <a:gd name="T16" fmla="*/ 44 w 44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8">
                  <a:moveTo>
                    <a:pt x="44" y="13"/>
                  </a:moveTo>
                  <a:lnTo>
                    <a:pt x="29" y="13"/>
                  </a:lnTo>
                  <a:lnTo>
                    <a:pt x="29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2392" y="1004"/>
              <a:ext cx="47" cy="88"/>
            </a:xfrm>
            <a:custGeom>
              <a:avLst/>
              <a:gdLst>
                <a:gd name="T0" fmla="*/ 30 w 47"/>
                <a:gd name="T1" fmla="*/ 53 h 88"/>
                <a:gd name="T2" fmla="*/ 30 w 47"/>
                <a:gd name="T3" fmla="*/ 88 h 88"/>
                <a:gd name="T4" fmla="*/ 16 w 47"/>
                <a:gd name="T5" fmla="*/ 88 h 88"/>
                <a:gd name="T6" fmla="*/ 16 w 47"/>
                <a:gd name="T7" fmla="*/ 53 h 88"/>
                <a:gd name="T8" fmla="*/ 0 w 47"/>
                <a:gd name="T9" fmla="*/ 0 h 88"/>
                <a:gd name="T10" fmla="*/ 15 w 47"/>
                <a:gd name="T11" fmla="*/ 0 h 88"/>
                <a:gd name="T12" fmla="*/ 23 w 47"/>
                <a:gd name="T13" fmla="*/ 35 h 88"/>
                <a:gd name="T14" fmla="*/ 32 w 47"/>
                <a:gd name="T15" fmla="*/ 0 h 88"/>
                <a:gd name="T16" fmla="*/ 47 w 47"/>
                <a:gd name="T17" fmla="*/ 0 h 88"/>
                <a:gd name="T18" fmla="*/ 30 w 47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8">
                  <a:moveTo>
                    <a:pt x="30" y="53"/>
                  </a:moveTo>
                  <a:lnTo>
                    <a:pt x="30" y="88"/>
                  </a:lnTo>
                  <a:lnTo>
                    <a:pt x="16" y="88"/>
                  </a:lnTo>
                  <a:lnTo>
                    <a:pt x="16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3" y="3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Thank you text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756" y="6447136"/>
            <a:ext cx="5943600" cy="3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984" y="731520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124712" y="152704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3028" y="1046628"/>
            <a:ext cx="55595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370" y="869171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1375" y="5641975"/>
            <a:ext cx="10506075" cy="555625"/>
            <a:chOff x="841375" y="5641975"/>
            <a:chExt cx="10506075" cy="5556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41375" y="5641975"/>
              <a:ext cx="105060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44550" y="5651500"/>
              <a:ext cx="288925" cy="53975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236663" y="5645150"/>
              <a:ext cx="284163" cy="552450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63700" y="5651500"/>
              <a:ext cx="271463" cy="546100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303463" y="5651500"/>
              <a:ext cx="279400" cy="53975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7289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8292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500438" y="5651500"/>
              <a:ext cx="225425" cy="53975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867150" y="5651500"/>
              <a:ext cx="288925" cy="53975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256088" y="5651500"/>
              <a:ext cx="312738" cy="53975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70058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249863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48325" y="5651500"/>
              <a:ext cx="268288" cy="53975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07853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6657975" y="5651500"/>
              <a:ext cx="268288" cy="53975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707866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43267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831138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418513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88376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188450" y="5645150"/>
              <a:ext cx="277813" cy="552450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605963" y="5651500"/>
              <a:ext cx="269875" cy="546100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0034588" y="5651500"/>
              <a:ext cx="285750" cy="53975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10461625" y="5651500"/>
              <a:ext cx="84138" cy="53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0680700" y="5651500"/>
              <a:ext cx="263525" cy="53975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1055350" y="5651500"/>
              <a:ext cx="292100" cy="53975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1375" y="5641975"/>
            <a:ext cx="10506075" cy="555625"/>
            <a:chOff x="463" y="3554"/>
            <a:chExt cx="6618" cy="3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3" y="3554"/>
              <a:ext cx="66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5" y="3560"/>
              <a:ext cx="182" cy="34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712" y="3556"/>
              <a:ext cx="179" cy="348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81" y="3560"/>
              <a:ext cx="171" cy="344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384" y="3560"/>
              <a:ext cx="176" cy="34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65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87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138" y="3560"/>
              <a:ext cx="142" cy="34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2369" y="3560"/>
              <a:ext cx="182" cy="34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614" y="3560"/>
              <a:ext cx="197" cy="34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94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0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491" y="3560"/>
              <a:ext cx="169" cy="34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76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4127" y="3560"/>
              <a:ext cx="169" cy="34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439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461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866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5236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500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721" y="3556"/>
              <a:ext cx="175" cy="348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5984" y="3560"/>
              <a:ext cx="170" cy="344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254" y="3560"/>
              <a:ext cx="180" cy="34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6523" y="3560"/>
              <a:ext cx="53" cy="340"/>
            </a:xfrm>
            <a:prstGeom prst="rect">
              <a:avLst/>
            </a:pr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6661" y="3560"/>
              <a:ext cx="166" cy="34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6897" y="3560"/>
              <a:ext cx="184" cy="34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22371" cy="471101"/>
          </a:xfrm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842" y="1026543"/>
            <a:ext cx="11022371" cy="527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>
              <a:defRPr sz="110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buClr>
                <a:schemeClr val="tx2"/>
              </a:buClr>
              <a:defRPr sz="1050"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000"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22371" cy="44522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702996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27779" y="6595360"/>
            <a:ext cx="3364030" cy="1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  <p:sldLayoutId id="2147483899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bg2"/>
          </a:solidFill>
          <a:latin typeface="游ゴシック" panose="020B0400000000000000" pitchFamily="50" charset="-128"/>
          <a:ea typeface="游ゴシック" panose="020B0400000000000000" pitchFamily="50" charset="-128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46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4297" userDrawn="1">
          <p15:clr>
            <a:srgbClr val="F26B43"/>
          </p15:clr>
        </p15:guide>
        <p15:guide id="7" pos="2378" userDrawn="1">
          <p15:clr>
            <a:srgbClr val="F26B43"/>
          </p15:clr>
        </p15:guide>
        <p15:guide id="8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emf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6659" y="4870698"/>
            <a:ext cx="7235208" cy="692595"/>
          </a:xfrm>
        </p:spPr>
        <p:txBody>
          <a:bodyPr/>
          <a:lstStyle/>
          <a:p>
            <a:r>
              <a:rPr lang="ja-JP" altLang="en-US" sz="1600" dirty="0" smtClean="0"/>
              <a:t>チェック・ポイント・ソフトウェア・テクノロジーズ株式会社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2590" y="2334080"/>
            <a:ext cx="11203210" cy="1241286"/>
          </a:xfrm>
        </p:spPr>
        <p:txBody>
          <a:bodyPr/>
          <a:lstStyle/>
          <a:p>
            <a:r>
              <a:rPr lang="en-US" cap="none" dirty="0" smtClean="0"/>
              <a:t>Harmony Endpoint</a:t>
            </a:r>
          </a:p>
          <a:p>
            <a:r>
              <a:rPr lang="en-US" cap="none" dirty="0" smtClean="0"/>
              <a:t>Remote Access VPN</a:t>
            </a:r>
            <a:r>
              <a:rPr lang="ja-JP" altLang="en-US" cap="none" dirty="0" smtClean="0"/>
              <a:t> 環境へのインストール</a:t>
            </a:r>
            <a:endParaRPr lang="en-US" cap="none" dirty="0" smtClean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4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dirty="0" smtClean="0"/>
              <a:t>はじめに</a:t>
            </a:r>
            <a:endParaRPr lang="en-US" altLang="ja-JP" dirty="0" smtClean="0"/>
          </a:p>
          <a:p>
            <a:r>
              <a:rPr lang="ja-JP" altLang="en-US" dirty="0"/>
              <a:t>インストー</a:t>
            </a:r>
            <a:r>
              <a:rPr lang="ja-JP" altLang="en-US" dirty="0" smtClean="0"/>
              <a:t>ル</a:t>
            </a:r>
            <a:r>
              <a:rPr lang="ja-JP" altLang="en-US" dirty="0"/>
              <a:t>概要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b="0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7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 smtClean="0"/>
              <a:t>はじめに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125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はじめに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本ドキュメントは、既に </a:t>
            </a:r>
            <a:r>
              <a:rPr lang="en-US" altLang="ja-JP" dirty="0" smtClean="0"/>
              <a:t>Quantum</a:t>
            </a:r>
            <a:r>
              <a:rPr lang="ja-JP" altLang="en-US" dirty="0" smtClean="0"/>
              <a:t> </a:t>
            </a:r>
            <a:r>
              <a:rPr lang="en-US" altLang="ja-JP" dirty="0" smtClean="0"/>
              <a:t>Spark</a:t>
            </a:r>
            <a:r>
              <a:rPr lang="ja-JP" altLang="en-US" dirty="0" smtClean="0"/>
              <a:t> でリモートアクセス </a:t>
            </a:r>
            <a:r>
              <a:rPr lang="en-US" altLang="ja-JP" dirty="0" smtClean="0"/>
              <a:t>VPN</a:t>
            </a:r>
            <a:r>
              <a:rPr lang="ja-JP" altLang="en-US" dirty="0" smtClean="0"/>
              <a:t> を実施しているエンドユーザへの </a:t>
            </a:r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  <a:r>
              <a:rPr lang="ja-JP" altLang="en-US" dirty="0" smtClean="0"/>
              <a:t> 導入時のクライアントインストールについてまとめたものです。</a:t>
            </a:r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13" y="5634756"/>
            <a:ext cx="698756" cy="5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lock2">
            <a:extLst>
              <a:ext uri="{FF2B5EF4-FFF2-40B4-BE49-F238E27FC236}">
                <a16:creationId xmlns:a16="http://schemas.microsoft.com/office/drawing/2014/main" id="{4873F06F-57FD-48A3-A4D3-9B91E372DF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51725" y="5549415"/>
            <a:ext cx="208586" cy="300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92" y="2056207"/>
            <a:ext cx="1121798" cy="71941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6" idx="0"/>
            <a:endCxn id="21" idx="2"/>
          </p:cNvCxnSpPr>
          <p:nvPr/>
        </p:nvCxnSpPr>
        <p:spPr bwMode="auto">
          <a:xfrm flipV="1">
            <a:off x="5789391" y="4175401"/>
            <a:ext cx="0" cy="145935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21" idx="0"/>
            <a:endCxn id="11" idx="2"/>
          </p:cNvCxnSpPr>
          <p:nvPr/>
        </p:nvCxnSpPr>
        <p:spPr bwMode="auto">
          <a:xfrm flipV="1">
            <a:off x="5789391" y="2775623"/>
            <a:ext cx="0" cy="100815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593" y="3783781"/>
            <a:ext cx="1257596" cy="39162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2508651" y="2489052"/>
            <a:ext cx="56726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 bwMode="auto">
          <a:xfrm>
            <a:off x="3118046" y="2335162"/>
            <a:ext cx="2042547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リモートアクセス 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VPN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746844" y="4810337"/>
            <a:ext cx="2042547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リモートアクセス 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VPN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09" y="3759789"/>
            <a:ext cx="3210654" cy="250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ular Callout 32"/>
          <p:cNvSpPr/>
          <p:nvPr/>
        </p:nvSpPr>
        <p:spPr bwMode="auto">
          <a:xfrm>
            <a:off x="7985518" y="3274397"/>
            <a:ext cx="3124200" cy="781004"/>
          </a:xfrm>
          <a:prstGeom prst="wedgeRectCallout">
            <a:avLst>
              <a:gd name="adj1" fmla="val -48426"/>
              <a:gd name="adj2" fmla="val 100477"/>
            </a:avLst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VPN</a:t>
            </a:r>
            <a:r>
              <a:rPr lang="ja-JP" altLang="en-US" sz="1600" dirty="0" smtClean="0">
                <a:solidFill>
                  <a:schemeClr val="bg1"/>
                </a:solidFill>
                <a:latin typeface="+mn-lt"/>
              </a:rPr>
              <a:t> クライアントで設定された 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VPN</a:t>
            </a:r>
            <a:r>
              <a:rPr lang="ja-JP" altLang="en-US" sz="1600" dirty="0" smtClean="0">
                <a:solidFill>
                  <a:schemeClr val="bg1"/>
                </a:solidFill>
                <a:latin typeface="+mn-lt"/>
              </a:rPr>
              <a:t> サイト設定</a:t>
            </a:r>
            <a:endParaRPr lang="en-US" sz="16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3743899" y="5473755"/>
            <a:ext cx="168347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VPN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クライアント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725465" y="6088853"/>
            <a:ext cx="172034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Harmony</a:t>
            </a:r>
            <a:r>
              <a:rPr lang="ja-JP" altLang="en-US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Endpoint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357331" y="5823867"/>
            <a:ext cx="456610" cy="255479"/>
          </a:xfrm>
          <a:prstGeom prst="downArrow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6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 smtClean="0"/>
              <a:t>インストール概要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37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インストール概要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842" y="1026543"/>
            <a:ext cx="10329691" cy="5275197"/>
          </a:xfrm>
        </p:spPr>
        <p:txBody>
          <a:bodyPr/>
          <a:lstStyle/>
          <a:p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  <a:r>
              <a:rPr lang="ja-JP" altLang="en-US" dirty="0" smtClean="0"/>
              <a:t> のインストールパッケージを作成する際に、</a:t>
            </a:r>
            <a:r>
              <a:rPr lang="en-US" altLang="ja-JP" dirty="0" smtClean="0"/>
              <a:t>Remote</a:t>
            </a:r>
            <a:r>
              <a:rPr lang="ja-JP" altLang="en-US" dirty="0" smtClean="0"/>
              <a:t> </a:t>
            </a:r>
            <a:r>
              <a:rPr lang="en-US" altLang="ja-JP" dirty="0" smtClean="0"/>
              <a:t>Access VPN</a:t>
            </a:r>
            <a:r>
              <a:rPr lang="ja-JP" altLang="en-US" dirty="0" smtClean="0"/>
              <a:t> </a:t>
            </a:r>
            <a:r>
              <a:rPr lang="en-US" altLang="ja-JP" dirty="0" smtClean="0"/>
              <a:t>Blade</a:t>
            </a:r>
            <a:r>
              <a:rPr lang="ja-JP" altLang="en-US" dirty="0" smtClean="0"/>
              <a:t> を含めたパッケージを作成し、クライアントのインストールを試みると、</a:t>
            </a:r>
            <a:r>
              <a:rPr lang="en-US" altLang="ja-JP" dirty="0" smtClean="0"/>
              <a:t>VPN</a:t>
            </a:r>
            <a:r>
              <a:rPr lang="ja-JP" altLang="en-US" dirty="0" smtClean="0"/>
              <a:t> クライアントがアンインストールされ </a:t>
            </a:r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  <a:r>
              <a:rPr lang="ja-JP" altLang="en-US" dirty="0" smtClean="0"/>
              <a:t> のクライアントがインストールされる</a:t>
            </a:r>
            <a:endParaRPr lang="en-US" altLang="ja-JP" dirty="0" smtClean="0"/>
          </a:p>
          <a:p>
            <a:r>
              <a:rPr lang="en-US" altLang="ja-JP" dirty="0" smtClean="0"/>
              <a:t>Remote</a:t>
            </a:r>
            <a:r>
              <a:rPr lang="ja-JP" altLang="en-US" dirty="0"/>
              <a:t> </a:t>
            </a:r>
            <a:r>
              <a:rPr lang="en-US" altLang="ja-JP" dirty="0" smtClean="0"/>
              <a:t>Access</a:t>
            </a:r>
            <a:r>
              <a:rPr lang="ja-JP" altLang="en-US" dirty="0"/>
              <a:t> </a:t>
            </a:r>
            <a:r>
              <a:rPr lang="en-US" altLang="ja-JP" dirty="0" smtClean="0"/>
              <a:t>VPN</a:t>
            </a:r>
            <a:r>
              <a:rPr lang="ja-JP" altLang="en-US" dirty="0" smtClean="0"/>
              <a:t> </a:t>
            </a:r>
            <a:r>
              <a:rPr lang="en-US" altLang="ja-JP" dirty="0" smtClean="0"/>
              <a:t>Blade</a:t>
            </a:r>
            <a:r>
              <a:rPr lang="ja-JP" altLang="en-US" dirty="0" smtClean="0"/>
              <a:t> を含んでいないインストールパッケージでインストールを試みると、以下のエラーメッセージが表示される</a:t>
            </a:r>
            <a:endParaRPr lang="en-US" altLang="ja-JP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  <a:r>
              <a:rPr lang="ja-JP" altLang="en-US" dirty="0" smtClean="0"/>
              <a:t> クライアントのインストール時には、</a:t>
            </a:r>
            <a:r>
              <a:rPr lang="en-US" altLang="ja-JP" dirty="0" smtClean="0"/>
              <a:t>VPN</a:t>
            </a:r>
            <a:r>
              <a:rPr lang="ja-JP" altLang="en-US" dirty="0" smtClean="0"/>
              <a:t> クライアントで設定されていた </a:t>
            </a:r>
            <a:r>
              <a:rPr lang="en-US" altLang="ja-JP" dirty="0" smtClean="0"/>
              <a:t>VPN</a:t>
            </a:r>
            <a:r>
              <a:rPr lang="ja-JP" altLang="en-US" dirty="0" smtClean="0"/>
              <a:t> の設定は引き継がれるので、あらためて設定する必要なない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2" y="2276553"/>
            <a:ext cx="3469511" cy="11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2" y="4235878"/>
            <a:ext cx="2885311" cy="224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7200" dirty="0">
                <a:latin typeface="Vladimir Script" panose="03050402040407070305" pitchFamily="66" charset="0"/>
              </a:rPr>
              <a:t>Thank You</a:t>
            </a:r>
          </a:p>
          <a:p>
            <a:endParaRPr lang="en-US" sz="7200" dirty="0">
              <a:latin typeface="Vladimir Script" panose="03050402040407070305" pitchFamily="66" charset="0"/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[Protected] Distribution or modification is subject to approval ​</a:t>
            </a:r>
            <a:endParaRPr 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2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游ゴシック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_final.potx" id="{84E7EDE2-0FBE-46CD-AF9B-7FF0AA9222D1}" vid="{FDA06691-7414-4BB7-9C17-971D61DA5830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CP_CorpTemp_2022_final</Template>
  <TotalTime>27</TotalTime>
  <Words>494</Words>
  <Application>Microsoft Office PowerPoint</Application>
  <PresentationFormat>Custom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Ciscolight</vt:lpstr>
      <vt:lpstr>游ゴシック</vt:lpstr>
      <vt:lpstr>Arial</vt:lpstr>
      <vt:lpstr>Calibri</vt:lpstr>
      <vt:lpstr>Helvetica</vt:lpstr>
      <vt:lpstr>Vladimir Script</vt:lpstr>
      <vt:lpstr>Wingdings</vt:lpstr>
      <vt:lpstr>CP_CorpTemp2020 (1)</vt:lpstr>
      <vt:lpstr>PowerPoint Presentation</vt:lpstr>
      <vt:lpstr>Agenda</vt:lpstr>
      <vt:lpstr>PowerPoint Presentation</vt:lpstr>
      <vt:lpstr>はじめに</vt:lpstr>
      <vt:lpstr>PowerPoint Presentation</vt:lpstr>
      <vt:lpstr>インストール概要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5</cp:revision>
  <cp:lastPrinted>2013-06-12T23:53:29Z</cp:lastPrinted>
  <dcterms:created xsi:type="dcterms:W3CDTF">2022-09-26T12:52:35Z</dcterms:created>
  <dcterms:modified xsi:type="dcterms:W3CDTF">2022-09-26T13:21:21Z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