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850" r:id="rId2"/>
    <p:sldId id="851" r:id="rId3"/>
    <p:sldId id="862" r:id="rId4"/>
    <p:sldId id="863" r:id="rId5"/>
    <p:sldId id="864" r:id="rId6"/>
    <p:sldId id="865" r:id="rId7"/>
    <p:sldId id="866" r:id="rId8"/>
    <p:sldId id="893" r:id="rId9"/>
    <p:sldId id="877" r:id="rId10"/>
    <p:sldId id="887" r:id="rId11"/>
    <p:sldId id="888" r:id="rId12"/>
    <p:sldId id="889" r:id="rId13"/>
    <p:sldId id="891" r:id="rId14"/>
    <p:sldId id="895" r:id="rId15"/>
    <p:sldId id="896" r:id="rId16"/>
    <p:sldId id="897" r:id="rId17"/>
    <p:sldId id="898" r:id="rId18"/>
    <p:sldId id="899" r:id="rId19"/>
    <p:sldId id="900" r:id="rId20"/>
    <p:sldId id="901" r:id="rId21"/>
    <p:sldId id="902" r:id="rId22"/>
    <p:sldId id="894" r:id="rId23"/>
    <p:sldId id="879" r:id="rId24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49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987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480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97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746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960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6453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94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9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379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D4"/>
    <a:srgbClr val="F8F3D4"/>
    <a:srgbClr val="DA1572"/>
    <a:srgbClr val="F90B84"/>
    <a:srgbClr val="FFFFFF"/>
    <a:srgbClr val="D5E2FF"/>
    <a:srgbClr val="4D4D4F"/>
    <a:srgbClr val="D51067"/>
    <a:srgbClr val="9200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259" autoAdjust="0"/>
  </p:normalViewPr>
  <p:slideViewPr>
    <p:cSldViewPr snapToGrid="0" snapToObjects="1">
      <p:cViewPr varScale="1">
        <p:scale>
          <a:sx n="72" d="100"/>
          <a:sy n="72" d="100"/>
        </p:scale>
        <p:origin x="120" y="492"/>
      </p:cViewPr>
      <p:guideLst>
        <p:guide orient="horz" pos="1449"/>
        <p:guide orient="horz" pos="4320"/>
        <p:guide orient="horz" pos="3379"/>
        <p:guide orient="horz"/>
        <p:guide pos="3839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0" d="100"/>
          <a:sy n="100" d="100"/>
        </p:scale>
        <p:origin x="3908" y="5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Arial" panose="020B0604020202020204" pitchFamily="34" charset="0"/>
              </a:rPr>
              <a:t>6/17/2022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3EEE9B47-791B-47F7-AE03-C0D580CA0B6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49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98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4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97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7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8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575364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123978" y="1529920"/>
            <a:ext cx="2743200" cy="142875"/>
            <a:chOff x="711" y="1003"/>
            <a:chExt cx="1728" cy="9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11" y="1003"/>
              <a:ext cx="1728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711" y="1004"/>
              <a:ext cx="48" cy="88"/>
            </a:xfrm>
            <a:custGeom>
              <a:avLst/>
              <a:gdLst>
                <a:gd name="T0" fmla="*/ 31 w 48"/>
                <a:gd name="T1" fmla="*/ 53 h 88"/>
                <a:gd name="T2" fmla="*/ 31 w 48"/>
                <a:gd name="T3" fmla="*/ 88 h 88"/>
                <a:gd name="T4" fmla="*/ 17 w 48"/>
                <a:gd name="T5" fmla="*/ 88 h 88"/>
                <a:gd name="T6" fmla="*/ 17 w 48"/>
                <a:gd name="T7" fmla="*/ 53 h 88"/>
                <a:gd name="T8" fmla="*/ 0 w 48"/>
                <a:gd name="T9" fmla="*/ 0 h 88"/>
                <a:gd name="T10" fmla="*/ 15 w 48"/>
                <a:gd name="T11" fmla="*/ 0 h 88"/>
                <a:gd name="T12" fmla="*/ 24 w 48"/>
                <a:gd name="T13" fmla="*/ 35 h 88"/>
                <a:gd name="T14" fmla="*/ 33 w 48"/>
                <a:gd name="T15" fmla="*/ 0 h 88"/>
                <a:gd name="T16" fmla="*/ 48 w 48"/>
                <a:gd name="T17" fmla="*/ 0 h 88"/>
                <a:gd name="T18" fmla="*/ 31 w 48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8">
                  <a:moveTo>
                    <a:pt x="31" y="53"/>
                  </a:moveTo>
                  <a:lnTo>
                    <a:pt x="31" y="88"/>
                  </a:lnTo>
                  <a:lnTo>
                    <a:pt x="17" y="88"/>
                  </a:lnTo>
                  <a:lnTo>
                    <a:pt x="17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4" y="3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75" y="1003"/>
              <a:ext cx="47" cy="90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846" y="1004"/>
              <a:ext cx="44" cy="89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951" y="1004"/>
              <a:ext cx="45" cy="88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021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3 w 37"/>
                <a:gd name="T7" fmla="*/ 37 h 88"/>
                <a:gd name="T8" fmla="*/ 33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079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148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1209" y="1004"/>
              <a:ext cx="47" cy="88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1273" y="1004"/>
              <a:ext cx="51" cy="88"/>
            </a:xfrm>
            <a:custGeom>
              <a:avLst/>
              <a:gdLst>
                <a:gd name="T0" fmla="*/ 15 w 51"/>
                <a:gd name="T1" fmla="*/ 0 h 88"/>
                <a:gd name="T2" fmla="*/ 25 w 51"/>
                <a:gd name="T3" fmla="*/ 67 h 88"/>
                <a:gd name="T4" fmla="*/ 36 w 51"/>
                <a:gd name="T5" fmla="*/ 0 h 88"/>
                <a:gd name="T6" fmla="*/ 51 w 51"/>
                <a:gd name="T7" fmla="*/ 0 h 88"/>
                <a:gd name="T8" fmla="*/ 33 w 51"/>
                <a:gd name="T9" fmla="*/ 88 h 88"/>
                <a:gd name="T10" fmla="*/ 18 w 51"/>
                <a:gd name="T11" fmla="*/ 88 h 88"/>
                <a:gd name="T12" fmla="*/ 0 w 51"/>
                <a:gd name="T13" fmla="*/ 0 h 88"/>
                <a:gd name="T14" fmla="*/ 15 w 51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88">
                  <a:moveTo>
                    <a:pt x="15" y="0"/>
                  </a:moveTo>
                  <a:lnTo>
                    <a:pt x="25" y="67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33" y="88"/>
                  </a:lnTo>
                  <a:lnTo>
                    <a:pt x="18" y="8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134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1435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4 w 43"/>
                <a:gd name="T7" fmla="*/ 88 h 88"/>
                <a:gd name="T8" fmla="*/ 14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4" y="88"/>
                  </a:lnTo>
                  <a:lnTo>
                    <a:pt x="1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1500" y="1004"/>
              <a:ext cx="45" cy="88"/>
            </a:xfrm>
            <a:custGeom>
              <a:avLst/>
              <a:gdLst>
                <a:gd name="T0" fmla="*/ 45 w 45"/>
                <a:gd name="T1" fmla="*/ 88 h 88"/>
                <a:gd name="T2" fmla="*/ 31 w 45"/>
                <a:gd name="T3" fmla="*/ 88 h 88"/>
                <a:gd name="T4" fmla="*/ 31 w 45"/>
                <a:gd name="T5" fmla="*/ 50 h 88"/>
                <a:gd name="T6" fmla="*/ 14 w 45"/>
                <a:gd name="T7" fmla="*/ 50 h 88"/>
                <a:gd name="T8" fmla="*/ 14 w 45"/>
                <a:gd name="T9" fmla="*/ 88 h 88"/>
                <a:gd name="T10" fmla="*/ 0 w 45"/>
                <a:gd name="T11" fmla="*/ 88 h 88"/>
                <a:gd name="T12" fmla="*/ 0 w 45"/>
                <a:gd name="T13" fmla="*/ 0 h 88"/>
                <a:gd name="T14" fmla="*/ 14 w 45"/>
                <a:gd name="T15" fmla="*/ 0 h 88"/>
                <a:gd name="T16" fmla="*/ 14 w 45"/>
                <a:gd name="T17" fmla="*/ 37 h 88"/>
                <a:gd name="T18" fmla="*/ 31 w 45"/>
                <a:gd name="T19" fmla="*/ 37 h 88"/>
                <a:gd name="T20" fmla="*/ 31 w 45"/>
                <a:gd name="T21" fmla="*/ 0 h 88"/>
                <a:gd name="T22" fmla="*/ 45 w 45"/>
                <a:gd name="T23" fmla="*/ 0 h 88"/>
                <a:gd name="T24" fmla="*/ 45 w 45"/>
                <a:gd name="T2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88">
                  <a:moveTo>
                    <a:pt x="45" y="88"/>
                  </a:moveTo>
                  <a:lnTo>
                    <a:pt x="31" y="88"/>
                  </a:lnTo>
                  <a:lnTo>
                    <a:pt x="31" y="50"/>
                  </a:lnTo>
                  <a:lnTo>
                    <a:pt x="14" y="50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7"/>
                  </a:lnTo>
                  <a:lnTo>
                    <a:pt x="31" y="37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1572" y="1004"/>
              <a:ext cx="36" cy="88"/>
            </a:xfrm>
            <a:custGeom>
              <a:avLst/>
              <a:gdLst>
                <a:gd name="T0" fmla="*/ 36 w 36"/>
                <a:gd name="T1" fmla="*/ 13 h 88"/>
                <a:gd name="T2" fmla="*/ 13 w 36"/>
                <a:gd name="T3" fmla="*/ 13 h 88"/>
                <a:gd name="T4" fmla="*/ 13 w 36"/>
                <a:gd name="T5" fmla="*/ 37 h 88"/>
                <a:gd name="T6" fmla="*/ 33 w 36"/>
                <a:gd name="T7" fmla="*/ 37 h 88"/>
                <a:gd name="T8" fmla="*/ 33 w 36"/>
                <a:gd name="T9" fmla="*/ 50 h 88"/>
                <a:gd name="T10" fmla="*/ 13 w 36"/>
                <a:gd name="T11" fmla="*/ 50 h 88"/>
                <a:gd name="T12" fmla="*/ 13 w 36"/>
                <a:gd name="T13" fmla="*/ 75 h 88"/>
                <a:gd name="T14" fmla="*/ 36 w 36"/>
                <a:gd name="T15" fmla="*/ 75 h 88"/>
                <a:gd name="T16" fmla="*/ 36 w 36"/>
                <a:gd name="T17" fmla="*/ 88 h 88"/>
                <a:gd name="T18" fmla="*/ 0 w 36"/>
                <a:gd name="T19" fmla="*/ 88 h 88"/>
                <a:gd name="T20" fmla="*/ 0 w 36"/>
                <a:gd name="T21" fmla="*/ 0 h 88"/>
                <a:gd name="T22" fmla="*/ 36 w 36"/>
                <a:gd name="T23" fmla="*/ 0 h 88"/>
                <a:gd name="T24" fmla="*/ 36 w 36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88">
                  <a:moveTo>
                    <a:pt x="36" y="13"/>
                  </a:moveTo>
                  <a:lnTo>
                    <a:pt x="13" y="13"/>
                  </a:lnTo>
                  <a:lnTo>
                    <a:pt x="13" y="37"/>
                  </a:lnTo>
                  <a:lnTo>
                    <a:pt x="33" y="37"/>
                  </a:lnTo>
                  <a:lnTo>
                    <a:pt x="33" y="50"/>
                  </a:lnTo>
                  <a:lnTo>
                    <a:pt x="13" y="50"/>
                  </a:lnTo>
                  <a:lnTo>
                    <a:pt x="13" y="75"/>
                  </a:lnTo>
                  <a:lnTo>
                    <a:pt x="36" y="75"/>
                  </a:lnTo>
                  <a:lnTo>
                    <a:pt x="36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1667" y="1004"/>
              <a:ext cx="44" cy="88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1737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179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1859" y="1004"/>
              <a:ext cx="43" cy="88"/>
            </a:xfrm>
            <a:custGeom>
              <a:avLst/>
              <a:gdLst>
                <a:gd name="T0" fmla="*/ 43 w 43"/>
                <a:gd name="T1" fmla="*/ 13 h 88"/>
                <a:gd name="T2" fmla="*/ 28 w 43"/>
                <a:gd name="T3" fmla="*/ 13 h 88"/>
                <a:gd name="T4" fmla="*/ 28 w 43"/>
                <a:gd name="T5" fmla="*/ 88 h 88"/>
                <a:gd name="T6" fmla="*/ 15 w 43"/>
                <a:gd name="T7" fmla="*/ 88 h 88"/>
                <a:gd name="T8" fmla="*/ 15 w 43"/>
                <a:gd name="T9" fmla="*/ 13 h 88"/>
                <a:gd name="T10" fmla="*/ 0 w 43"/>
                <a:gd name="T11" fmla="*/ 13 h 88"/>
                <a:gd name="T12" fmla="*/ 0 w 43"/>
                <a:gd name="T13" fmla="*/ 0 h 88"/>
                <a:gd name="T14" fmla="*/ 43 w 43"/>
                <a:gd name="T15" fmla="*/ 0 h 88"/>
                <a:gd name="T16" fmla="*/ 43 w 43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88">
                  <a:moveTo>
                    <a:pt x="43" y="13"/>
                  </a:moveTo>
                  <a:lnTo>
                    <a:pt x="28" y="13"/>
                  </a:lnTo>
                  <a:lnTo>
                    <a:pt x="28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1955" y="1003"/>
              <a:ext cx="45" cy="90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2024" y="1004"/>
              <a:ext cx="37" cy="88"/>
            </a:xfrm>
            <a:custGeom>
              <a:avLst/>
              <a:gdLst>
                <a:gd name="T0" fmla="*/ 37 w 37"/>
                <a:gd name="T1" fmla="*/ 13 h 88"/>
                <a:gd name="T2" fmla="*/ 14 w 37"/>
                <a:gd name="T3" fmla="*/ 13 h 88"/>
                <a:gd name="T4" fmla="*/ 14 w 37"/>
                <a:gd name="T5" fmla="*/ 37 h 88"/>
                <a:gd name="T6" fmla="*/ 34 w 37"/>
                <a:gd name="T7" fmla="*/ 37 h 88"/>
                <a:gd name="T8" fmla="*/ 34 w 37"/>
                <a:gd name="T9" fmla="*/ 50 h 88"/>
                <a:gd name="T10" fmla="*/ 14 w 37"/>
                <a:gd name="T11" fmla="*/ 50 h 88"/>
                <a:gd name="T12" fmla="*/ 14 w 37"/>
                <a:gd name="T13" fmla="*/ 75 h 88"/>
                <a:gd name="T14" fmla="*/ 37 w 37"/>
                <a:gd name="T15" fmla="*/ 75 h 88"/>
                <a:gd name="T16" fmla="*/ 37 w 37"/>
                <a:gd name="T17" fmla="*/ 88 h 88"/>
                <a:gd name="T18" fmla="*/ 0 w 37"/>
                <a:gd name="T19" fmla="*/ 88 h 88"/>
                <a:gd name="T20" fmla="*/ 0 w 37"/>
                <a:gd name="T21" fmla="*/ 0 h 88"/>
                <a:gd name="T22" fmla="*/ 37 w 37"/>
                <a:gd name="T23" fmla="*/ 0 h 88"/>
                <a:gd name="T24" fmla="*/ 37 w 37"/>
                <a:gd name="T25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88">
                  <a:moveTo>
                    <a:pt x="37" y="13"/>
                  </a:moveTo>
                  <a:lnTo>
                    <a:pt x="14" y="13"/>
                  </a:lnTo>
                  <a:lnTo>
                    <a:pt x="14" y="37"/>
                  </a:lnTo>
                  <a:lnTo>
                    <a:pt x="34" y="37"/>
                  </a:lnTo>
                  <a:lnTo>
                    <a:pt x="34" y="50"/>
                  </a:lnTo>
                  <a:lnTo>
                    <a:pt x="14" y="50"/>
                  </a:lnTo>
                  <a:lnTo>
                    <a:pt x="14" y="75"/>
                  </a:lnTo>
                  <a:lnTo>
                    <a:pt x="37" y="75"/>
                  </a:lnTo>
                  <a:lnTo>
                    <a:pt x="37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2083" y="1003"/>
              <a:ext cx="46" cy="90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2152" y="1004"/>
              <a:ext cx="44" cy="89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2222" y="1004"/>
              <a:ext cx="48" cy="88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2293" y="1004"/>
              <a:ext cx="14" cy="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2329" y="1004"/>
              <a:ext cx="44" cy="88"/>
            </a:xfrm>
            <a:custGeom>
              <a:avLst/>
              <a:gdLst>
                <a:gd name="T0" fmla="*/ 44 w 44"/>
                <a:gd name="T1" fmla="*/ 13 h 88"/>
                <a:gd name="T2" fmla="*/ 29 w 44"/>
                <a:gd name="T3" fmla="*/ 13 h 88"/>
                <a:gd name="T4" fmla="*/ 29 w 44"/>
                <a:gd name="T5" fmla="*/ 88 h 88"/>
                <a:gd name="T6" fmla="*/ 15 w 44"/>
                <a:gd name="T7" fmla="*/ 88 h 88"/>
                <a:gd name="T8" fmla="*/ 15 w 44"/>
                <a:gd name="T9" fmla="*/ 13 h 88"/>
                <a:gd name="T10" fmla="*/ 0 w 44"/>
                <a:gd name="T11" fmla="*/ 13 h 88"/>
                <a:gd name="T12" fmla="*/ 0 w 44"/>
                <a:gd name="T13" fmla="*/ 0 h 88"/>
                <a:gd name="T14" fmla="*/ 44 w 44"/>
                <a:gd name="T15" fmla="*/ 0 h 88"/>
                <a:gd name="T16" fmla="*/ 44 w 44"/>
                <a:gd name="T17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8">
                  <a:moveTo>
                    <a:pt x="44" y="13"/>
                  </a:moveTo>
                  <a:lnTo>
                    <a:pt x="29" y="13"/>
                  </a:lnTo>
                  <a:lnTo>
                    <a:pt x="29" y="88"/>
                  </a:lnTo>
                  <a:lnTo>
                    <a:pt x="15" y="88"/>
                  </a:lnTo>
                  <a:lnTo>
                    <a:pt x="1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2392" y="1004"/>
              <a:ext cx="47" cy="88"/>
            </a:xfrm>
            <a:custGeom>
              <a:avLst/>
              <a:gdLst>
                <a:gd name="T0" fmla="*/ 30 w 47"/>
                <a:gd name="T1" fmla="*/ 53 h 88"/>
                <a:gd name="T2" fmla="*/ 30 w 47"/>
                <a:gd name="T3" fmla="*/ 88 h 88"/>
                <a:gd name="T4" fmla="*/ 16 w 47"/>
                <a:gd name="T5" fmla="*/ 88 h 88"/>
                <a:gd name="T6" fmla="*/ 16 w 47"/>
                <a:gd name="T7" fmla="*/ 53 h 88"/>
                <a:gd name="T8" fmla="*/ 0 w 47"/>
                <a:gd name="T9" fmla="*/ 0 h 88"/>
                <a:gd name="T10" fmla="*/ 15 w 47"/>
                <a:gd name="T11" fmla="*/ 0 h 88"/>
                <a:gd name="T12" fmla="*/ 23 w 47"/>
                <a:gd name="T13" fmla="*/ 35 h 88"/>
                <a:gd name="T14" fmla="*/ 32 w 47"/>
                <a:gd name="T15" fmla="*/ 0 h 88"/>
                <a:gd name="T16" fmla="*/ 47 w 47"/>
                <a:gd name="T17" fmla="*/ 0 h 88"/>
                <a:gd name="T18" fmla="*/ 30 w 47"/>
                <a:gd name="T19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88">
                  <a:moveTo>
                    <a:pt x="30" y="53"/>
                  </a:moveTo>
                  <a:lnTo>
                    <a:pt x="30" y="88"/>
                  </a:lnTo>
                  <a:lnTo>
                    <a:pt x="16" y="88"/>
                  </a:lnTo>
                  <a:lnTo>
                    <a:pt x="16" y="5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3" y="35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3017177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29630" y="1639737"/>
            <a:ext cx="625919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+mn-lt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93293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294525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7257" y="0"/>
            <a:ext cx="7975570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3" y="0"/>
            <a:ext cx="7982712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726637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334080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Thank you text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756" y="6447136"/>
            <a:ext cx="5943600" cy="3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1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86" y="745202"/>
            <a:ext cx="2979890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88824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984" y="731520"/>
            <a:ext cx="2881887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124712" y="1527048"/>
            <a:ext cx="2743200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3028" y="1046628"/>
            <a:ext cx="55595" cy="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6812" y="976680"/>
            <a:ext cx="1028858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-2976664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0370" y="869171"/>
            <a:ext cx="512064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88824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41375" y="5641975"/>
            <a:ext cx="10506075" cy="555625"/>
            <a:chOff x="841375" y="5641975"/>
            <a:chExt cx="10506075" cy="55562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841375" y="5641975"/>
              <a:ext cx="1050607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44550" y="5651500"/>
              <a:ext cx="288925" cy="53975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236663" y="5645150"/>
              <a:ext cx="284163" cy="552450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63700" y="5651500"/>
              <a:ext cx="271463" cy="546100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2303463" y="5651500"/>
              <a:ext cx="279400" cy="53975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7289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08292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500438" y="5651500"/>
              <a:ext cx="225425" cy="53975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3867150" y="5651500"/>
              <a:ext cx="288925" cy="53975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4256088" y="5651500"/>
              <a:ext cx="312738" cy="53975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70058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5249863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5648325" y="5651500"/>
              <a:ext cx="268288" cy="53975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6078538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6657975" y="5651500"/>
              <a:ext cx="268288" cy="53975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707866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7432675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7831138" y="5651500"/>
              <a:ext cx="260350" cy="53975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8418513" y="5648325"/>
              <a:ext cx="274638" cy="549275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8837613" y="5651500"/>
              <a:ext cx="222250" cy="53975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9188450" y="5645150"/>
              <a:ext cx="277813" cy="552450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9605963" y="5651500"/>
              <a:ext cx="269875" cy="546100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0034588" y="5651500"/>
              <a:ext cx="285750" cy="53975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10461625" y="5651500"/>
              <a:ext cx="84138" cy="539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10680700" y="5651500"/>
              <a:ext cx="263525" cy="53975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11055350" y="5651500"/>
              <a:ext cx="292100" cy="53975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841375" y="5641975"/>
            <a:ext cx="10506075" cy="555625"/>
            <a:chOff x="463" y="3554"/>
            <a:chExt cx="6618" cy="35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63" y="3554"/>
              <a:ext cx="661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465" y="3560"/>
              <a:ext cx="182" cy="340"/>
            </a:xfrm>
            <a:custGeom>
              <a:avLst/>
              <a:gdLst>
                <a:gd name="T0" fmla="*/ 118 w 182"/>
                <a:gd name="T1" fmla="*/ 207 h 340"/>
                <a:gd name="T2" fmla="*/ 118 w 182"/>
                <a:gd name="T3" fmla="*/ 340 h 340"/>
                <a:gd name="T4" fmla="*/ 64 w 182"/>
                <a:gd name="T5" fmla="*/ 340 h 340"/>
                <a:gd name="T6" fmla="*/ 64 w 182"/>
                <a:gd name="T7" fmla="*/ 207 h 340"/>
                <a:gd name="T8" fmla="*/ 0 w 182"/>
                <a:gd name="T9" fmla="*/ 0 h 340"/>
                <a:gd name="T10" fmla="*/ 57 w 182"/>
                <a:gd name="T11" fmla="*/ 0 h 340"/>
                <a:gd name="T12" fmla="*/ 90 w 182"/>
                <a:gd name="T13" fmla="*/ 134 h 340"/>
                <a:gd name="T14" fmla="*/ 123 w 182"/>
                <a:gd name="T15" fmla="*/ 0 h 340"/>
                <a:gd name="T16" fmla="*/ 182 w 182"/>
                <a:gd name="T17" fmla="*/ 0 h 340"/>
                <a:gd name="T18" fmla="*/ 118 w 182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340">
                  <a:moveTo>
                    <a:pt x="118" y="207"/>
                  </a:moveTo>
                  <a:lnTo>
                    <a:pt x="118" y="340"/>
                  </a:lnTo>
                  <a:lnTo>
                    <a:pt x="64" y="340"/>
                  </a:lnTo>
                  <a:lnTo>
                    <a:pt x="64" y="207"/>
                  </a:lnTo>
                  <a:lnTo>
                    <a:pt x="0" y="0"/>
                  </a:lnTo>
                  <a:lnTo>
                    <a:pt x="57" y="0"/>
                  </a:lnTo>
                  <a:lnTo>
                    <a:pt x="90" y="134"/>
                  </a:lnTo>
                  <a:lnTo>
                    <a:pt x="123" y="0"/>
                  </a:lnTo>
                  <a:lnTo>
                    <a:pt x="182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712" y="3556"/>
              <a:ext cx="179" cy="348"/>
            </a:xfrm>
            <a:custGeom>
              <a:avLst/>
              <a:gdLst>
                <a:gd name="T0" fmla="*/ 48 w 97"/>
                <a:gd name="T1" fmla="*/ 186 h 186"/>
                <a:gd name="T2" fmla="*/ 27 w 97"/>
                <a:gd name="T3" fmla="*/ 182 h 186"/>
                <a:gd name="T4" fmla="*/ 13 w 97"/>
                <a:gd name="T5" fmla="*/ 171 h 186"/>
                <a:gd name="T6" fmla="*/ 6 w 97"/>
                <a:gd name="T7" fmla="*/ 159 h 186"/>
                <a:gd name="T8" fmla="*/ 2 w 97"/>
                <a:gd name="T9" fmla="*/ 143 h 186"/>
                <a:gd name="T10" fmla="*/ 0 w 97"/>
                <a:gd name="T11" fmla="*/ 121 h 186"/>
                <a:gd name="T12" fmla="*/ 0 w 97"/>
                <a:gd name="T13" fmla="*/ 93 h 186"/>
                <a:gd name="T14" fmla="*/ 0 w 97"/>
                <a:gd name="T15" fmla="*/ 65 h 186"/>
                <a:gd name="T16" fmla="*/ 2 w 97"/>
                <a:gd name="T17" fmla="*/ 44 h 186"/>
                <a:gd name="T18" fmla="*/ 6 w 97"/>
                <a:gd name="T19" fmla="*/ 28 h 186"/>
                <a:gd name="T20" fmla="*/ 13 w 97"/>
                <a:gd name="T21" fmla="*/ 16 h 186"/>
                <a:gd name="T22" fmla="*/ 27 w 97"/>
                <a:gd name="T23" fmla="*/ 5 h 186"/>
                <a:gd name="T24" fmla="*/ 48 w 97"/>
                <a:gd name="T25" fmla="*/ 0 h 186"/>
                <a:gd name="T26" fmla="*/ 69 w 97"/>
                <a:gd name="T27" fmla="*/ 5 h 186"/>
                <a:gd name="T28" fmla="*/ 83 w 97"/>
                <a:gd name="T29" fmla="*/ 16 h 186"/>
                <a:gd name="T30" fmla="*/ 91 w 97"/>
                <a:gd name="T31" fmla="*/ 28 h 186"/>
                <a:gd name="T32" fmla="*/ 95 w 97"/>
                <a:gd name="T33" fmla="*/ 44 h 186"/>
                <a:gd name="T34" fmla="*/ 96 w 97"/>
                <a:gd name="T35" fmla="*/ 65 h 186"/>
                <a:gd name="T36" fmla="*/ 97 w 97"/>
                <a:gd name="T37" fmla="*/ 93 h 186"/>
                <a:gd name="T38" fmla="*/ 96 w 97"/>
                <a:gd name="T39" fmla="*/ 121 h 186"/>
                <a:gd name="T40" fmla="*/ 95 w 97"/>
                <a:gd name="T41" fmla="*/ 143 h 186"/>
                <a:gd name="T42" fmla="*/ 91 w 97"/>
                <a:gd name="T43" fmla="*/ 159 h 186"/>
                <a:gd name="T44" fmla="*/ 83 w 97"/>
                <a:gd name="T45" fmla="*/ 171 h 186"/>
                <a:gd name="T46" fmla="*/ 69 w 97"/>
                <a:gd name="T47" fmla="*/ 182 h 186"/>
                <a:gd name="T48" fmla="*/ 48 w 97"/>
                <a:gd name="T49" fmla="*/ 186 h 186"/>
                <a:gd name="T50" fmla="*/ 48 w 97"/>
                <a:gd name="T51" fmla="*/ 160 h 186"/>
                <a:gd name="T52" fmla="*/ 57 w 97"/>
                <a:gd name="T53" fmla="*/ 159 h 186"/>
                <a:gd name="T54" fmla="*/ 62 w 97"/>
                <a:gd name="T55" fmla="*/ 154 h 186"/>
                <a:gd name="T56" fmla="*/ 67 w 97"/>
                <a:gd name="T57" fmla="*/ 133 h 186"/>
                <a:gd name="T58" fmla="*/ 68 w 97"/>
                <a:gd name="T59" fmla="*/ 93 h 186"/>
                <a:gd name="T60" fmla="*/ 67 w 97"/>
                <a:gd name="T61" fmla="*/ 54 h 186"/>
                <a:gd name="T62" fmla="*/ 62 w 97"/>
                <a:gd name="T63" fmla="*/ 33 h 186"/>
                <a:gd name="T64" fmla="*/ 57 w 97"/>
                <a:gd name="T65" fmla="*/ 28 h 186"/>
                <a:gd name="T66" fmla="*/ 48 w 97"/>
                <a:gd name="T67" fmla="*/ 26 h 186"/>
                <a:gd name="T68" fmla="*/ 40 w 97"/>
                <a:gd name="T69" fmla="*/ 28 h 186"/>
                <a:gd name="T70" fmla="*/ 35 w 97"/>
                <a:gd name="T71" fmla="*/ 33 h 186"/>
                <a:gd name="T72" fmla="*/ 29 w 97"/>
                <a:gd name="T73" fmla="*/ 54 h 186"/>
                <a:gd name="T74" fmla="*/ 28 w 97"/>
                <a:gd name="T75" fmla="*/ 93 h 186"/>
                <a:gd name="T76" fmla="*/ 29 w 97"/>
                <a:gd name="T77" fmla="*/ 133 h 186"/>
                <a:gd name="T78" fmla="*/ 35 w 97"/>
                <a:gd name="T79" fmla="*/ 154 h 186"/>
                <a:gd name="T80" fmla="*/ 40 w 97"/>
                <a:gd name="T81" fmla="*/ 159 h 186"/>
                <a:gd name="T82" fmla="*/ 48 w 97"/>
                <a:gd name="T8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86">
                  <a:moveTo>
                    <a:pt x="48" y="186"/>
                  </a:moveTo>
                  <a:cubicBezTo>
                    <a:pt x="40" y="186"/>
                    <a:pt x="33" y="185"/>
                    <a:pt x="27" y="182"/>
                  </a:cubicBezTo>
                  <a:cubicBezTo>
                    <a:pt x="21" y="179"/>
                    <a:pt x="17" y="175"/>
                    <a:pt x="13" y="171"/>
                  </a:cubicBezTo>
                  <a:cubicBezTo>
                    <a:pt x="10" y="167"/>
                    <a:pt x="8" y="163"/>
                    <a:pt x="6" y="159"/>
                  </a:cubicBezTo>
                  <a:cubicBezTo>
                    <a:pt x="4" y="154"/>
                    <a:pt x="3" y="149"/>
                    <a:pt x="2" y="143"/>
                  </a:cubicBezTo>
                  <a:cubicBezTo>
                    <a:pt x="1" y="137"/>
                    <a:pt x="0" y="130"/>
                    <a:pt x="0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0" y="65"/>
                  </a:cubicBezTo>
                  <a:cubicBezTo>
                    <a:pt x="0" y="57"/>
                    <a:pt x="1" y="50"/>
                    <a:pt x="2" y="44"/>
                  </a:cubicBezTo>
                  <a:cubicBezTo>
                    <a:pt x="3" y="38"/>
                    <a:pt x="4" y="32"/>
                    <a:pt x="6" y="28"/>
                  </a:cubicBezTo>
                  <a:cubicBezTo>
                    <a:pt x="8" y="23"/>
                    <a:pt x="10" y="19"/>
                    <a:pt x="13" y="16"/>
                  </a:cubicBezTo>
                  <a:cubicBezTo>
                    <a:pt x="17" y="11"/>
                    <a:pt x="21" y="8"/>
                    <a:pt x="27" y="5"/>
                  </a:cubicBezTo>
                  <a:cubicBezTo>
                    <a:pt x="33" y="2"/>
                    <a:pt x="40" y="0"/>
                    <a:pt x="48" y="0"/>
                  </a:cubicBezTo>
                  <a:cubicBezTo>
                    <a:pt x="57" y="0"/>
                    <a:pt x="64" y="2"/>
                    <a:pt x="69" y="5"/>
                  </a:cubicBezTo>
                  <a:cubicBezTo>
                    <a:pt x="75" y="8"/>
                    <a:pt x="80" y="11"/>
                    <a:pt x="83" y="16"/>
                  </a:cubicBezTo>
                  <a:cubicBezTo>
                    <a:pt x="87" y="19"/>
                    <a:pt x="89" y="23"/>
                    <a:pt x="91" y="28"/>
                  </a:cubicBezTo>
                  <a:cubicBezTo>
                    <a:pt x="93" y="32"/>
                    <a:pt x="94" y="38"/>
                    <a:pt x="95" y="44"/>
                  </a:cubicBezTo>
                  <a:cubicBezTo>
                    <a:pt x="96" y="50"/>
                    <a:pt x="96" y="57"/>
                    <a:pt x="96" y="65"/>
                  </a:cubicBezTo>
                  <a:cubicBezTo>
                    <a:pt x="97" y="73"/>
                    <a:pt x="97" y="82"/>
                    <a:pt x="97" y="93"/>
                  </a:cubicBezTo>
                  <a:cubicBezTo>
                    <a:pt x="97" y="104"/>
                    <a:pt x="97" y="113"/>
                    <a:pt x="96" y="121"/>
                  </a:cubicBezTo>
                  <a:cubicBezTo>
                    <a:pt x="96" y="130"/>
                    <a:pt x="96" y="137"/>
                    <a:pt x="95" y="143"/>
                  </a:cubicBezTo>
                  <a:cubicBezTo>
                    <a:pt x="94" y="149"/>
                    <a:pt x="93" y="154"/>
                    <a:pt x="91" y="159"/>
                  </a:cubicBezTo>
                  <a:cubicBezTo>
                    <a:pt x="89" y="163"/>
                    <a:pt x="87" y="167"/>
                    <a:pt x="83" y="171"/>
                  </a:cubicBezTo>
                  <a:cubicBezTo>
                    <a:pt x="80" y="175"/>
                    <a:pt x="75" y="179"/>
                    <a:pt x="69" y="182"/>
                  </a:cubicBezTo>
                  <a:cubicBezTo>
                    <a:pt x="64" y="185"/>
                    <a:pt x="57" y="186"/>
                    <a:pt x="48" y="186"/>
                  </a:cubicBezTo>
                  <a:close/>
                  <a:moveTo>
                    <a:pt x="48" y="160"/>
                  </a:moveTo>
                  <a:cubicBezTo>
                    <a:pt x="52" y="160"/>
                    <a:pt x="54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5" y="149"/>
                    <a:pt x="66" y="142"/>
                    <a:pt x="67" y="133"/>
                  </a:cubicBezTo>
                  <a:cubicBezTo>
                    <a:pt x="68" y="123"/>
                    <a:pt x="68" y="110"/>
                    <a:pt x="68" y="93"/>
                  </a:cubicBezTo>
                  <a:cubicBezTo>
                    <a:pt x="68" y="77"/>
                    <a:pt x="68" y="63"/>
                    <a:pt x="67" y="54"/>
                  </a:cubicBezTo>
                  <a:cubicBezTo>
                    <a:pt x="66" y="44"/>
                    <a:pt x="65" y="37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4" y="27"/>
                    <a:pt x="52" y="26"/>
                    <a:pt x="48" y="26"/>
                  </a:cubicBezTo>
                  <a:cubicBezTo>
                    <a:pt x="45" y="26"/>
                    <a:pt x="42" y="27"/>
                    <a:pt x="40" y="28"/>
                  </a:cubicBezTo>
                  <a:cubicBezTo>
                    <a:pt x="38" y="29"/>
                    <a:pt x="36" y="31"/>
                    <a:pt x="35" y="33"/>
                  </a:cubicBezTo>
                  <a:cubicBezTo>
                    <a:pt x="32" y="37"/>
                    <a:pt x="30" y="44"/>
                    <a:pt x="29" y="54"/>
                  </a:cubicBezTo>
                  <a:cubicBezTo>
                    <a:pt x="29" y="63"/>
                    <a:pt x="28" y="77"/>
                    <a:pt x="28" y="93"/>
                  </a:cubicBezTo>
                  <a:cubicBezTo>
                    <a:pt x="28" y="110"/>
                    <a:pt x="29" y="123"/>
                    <a:pt x="29" y="133"/>
                  </a:cubicBezTo>
                  <a:cubicBezTo>
                    <a:pt x="30" y="142"/>
                    <a:pt x="32" y="149"/>
                    <a:pt x="35" y="154"/>
                  </a:cubicBezTo>
                  <a:cubicBezTo>
                    <a:pt x="36" y="156"/>
                    <a:pt x="38" y="157"/>
                    <a:pt x="40" y="159"/>
                  </a:cubicBezTo>
                  <a:cubicBezTo>
                    <a:pt x="42" y="160"/>
                    <a:pt x="45" y="160"/>
                    <a:pt x="48" y="16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981" y="3560"/>
              <a:ext cx="171" cy="344"/>
            </a:xfrm>
            <a:custGeom>
              <a:avLst/>
              <a:gdLst>
                <a:gd name="T0" fmla="*/ 93 w 93"/>
                <a:gd name="T1" fmla="*/ 137 h 184"/>
                <a:gd name="T2" fmla="*/ 80 w 93"/>
                <a:gd name="T3" fmla="*/ 171 h 184"/>
                <a:gd name="T4" fmla="*/ 47 w 93"/>
                <a:gd name="T5" fmla="*/ 184 h 184"/>
                <a:gd name="T6" fmla="*/ 13 w 93"/>
                <a:gd name="T7" fmla="*/ 171 h 184"/>
                <a:gd name="T8" fmla="*/ 0 w 93"/>
                <a:gd name="T9" fmla="*/ 137 h 184"/>
                <a:gd name="T10" fmla="*/ 0 w 93"/>
                <a:gd name="T11" fmla="*/ 0 h 184"/>
                <a:gd name="T12" fmla="*/ 29 w 93"/>
                <a:gd name="T13" fmla="*/ 0 h 184"/>
                <a:gd name="T14" fmla="*/ 29 w 93"/>
                <a:gd name="T15" fmla="*/ 136 h 184"/>
                <a:gd name="T16" fmla="*/ 33 w 93"/>
                <a:gd name="T17" fmla="*/ 153 h 184"/>
                <a:gd name="T18" fmla="*/ 47 w 93"/>
                <a:gd name="T19" fmla="*/ 158 h 184"/>
                <a:gd name="T20" fmla="*/ 60 w 93"/>
                <a:gd name="T21" fmla="*/ 153 h 184"/>
                <a:gd name="T22" fmla="*/ 64 w 93"/>
                <a:gd name="T23" fmla="*/ 136 h 184"/>
                <a:gd name="T24" fmla="*/ 64 w 93"/>
                <a:gd name="T25" fmla="*/ 0 h 184"/>
                <a:gd name="T26" fmla="*/ 93 w 93"/>
                <a:gd name="T27" fmla="*/ 0 h 184"/>
                <a:gd name="T28" fmla="*/ 93 w 93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84">
                  <a:moveTo>
                    <a:pt x="93" y="137"/>
                  </a:moveTo>
                  <a:cubicBezTo>
                    <a:pt x="93" y="151"/>
                    <a:pt x="89" y="162"/>
                    <a:pt x="80" y="171"/>
                  </a:cubicBezTo>
                  <a:cubicBezTo>
                    <a:pt x="72" y="180"/>
                    <a:pt x="60" y="184"/>
                    <a:pt x="47" y="184"/>
                  </a:cubicBezTo>
                  <a:cubicBezTo>
                    <a:pt x="33" y="184"/>
                    <a:pt x="21" y="180"/>
                    <a:pt x="13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44"/>
                    <a:pt x="30" y="150"/>
                    <a:pt x="33" y="153"/>
                  </a:cubicBezTo>
                  <a:cubicBezTo>
                    <a:pt x="36" y="157"/>
                    <a:pt x="41" y="158"/>
                    <a:pt x="47" y="158"/>
                  </a:cubicBezTo>
                  <a:cubicBezTo>
                    <a:pt x="52" y="158"/>
                    <a:pt x="57" y="157"/>
                    <a:pt x="60" y="153"/>
                  </a:cubicBezTo>
                  <a:cubicBezTo>
                    <a:pt x="63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93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384" y="3560"/>
              <a:ext cx="176" cy="340"/>
            </a:xfrm>
            <a:custGeom>
              <a:avLst/>
              <a:gdLst>
                <a:gd name="T0" fmla="*/ 46 w 95"/>
                <a:gd name="T1" fmla="*/ 0 h 182"/>
                <a:gd name="T2" fmla="*/ 67 w 95"/>
                <a:gd name="T3" fmla="*/ 5 h 182"/>
                <a:gd name="T4" fmla="*/ 81 w 95"/>
                <a:gd name="T5" fmla="*/ 15 h 182"/>
                <a:gd name="T6" fmla="*/ 89 w 95"/>
                <a:gd name="T7" fmla="*/ 27 h 182"/>
                <a:gd name="T8" fmla="*/ 93 w 95"/>
                <a:gd name="T9" fmla="*/ 43 h 182"/>
                <a:gd name="T10" fmla="*/ 94 w 95"/>
                <a:gd name="T11" fmla="*/ 63 h 182"/>
                <a:gd name="T12" fmla="*/ 95 w 95"/>
                <a:gd name="T13" fmla="*/ 91 h 182"/>
                <a:gd name="T14" fmla="*/ 94 w 95"/>
                <a:gd name="T15" fmla="*/ 119 h 182"/>
                <a:gd name="T16" fmla="*/ 93 w 95"/>
                <a:gd name="T17" fmla="*/ 140 h 182"/>
                <a:gd name="T18" fmla="*/ 89 w 95"/>
                <a:gd name="T19" fmla="*/ 155 h 182"/>
                <a:gd name="T20" fmla="*/ 81 w 95"/>
                <a:gd name="T21" fmla="*/ 167 h 182"/>
                <a:gd name="T22" fmla="*/ 67 w 95"/>
                <a:gd name="T23" fmla="*/ 178 h 182"/>
                <a:gd name="T24" fmla="*/ 46 w 95"/>
                <a:gd name="T25" fmla="*/ 182 h 182"/>
                <a:gd name="T26" fmla="*/ 0 w 95"/>
                <a:gd name="T27" fmla="*/ 182 h 182"/>
                <a:gd name="T28" fmla="*/ 0 w 95"/>
                <a:gd name="T29" fmla="*/ 0 h 182"/>
                <a:gd name="T30" fmla="*/ 46 w 95"/>
                <a:gd name="T31" fmla="*/ 0 h 182"/>
                <a:gd name="T32" fmla="*/ 28 w 95"/>
                <a:gd name="T33" fmla="*/ 26 h 182"/>
                <a:gd name="T34" fmla="*/ 28 w 95"/>
                <a:gd name="T35" fmla="*/ 156 h 182"/>
                <a:gd name="T36" fmla="*/ 45 w 95"/>
                <a:gd name="T37" fmla="*/ 156 h 182"/>
                <a:gd name="T38" fmla="*/ 54 w 95"/>
                <a:gd name="T39" fmla="*/ 154 h 182"/>
                <a:gd name="T40" fmla="*/ 60 w 95"/>
                <a:gd name="T41" fmla="*/ 149 h 182"/>
                <a:gd name="T42" fmla="*/ 65 w 95"/>
                <a:gd name="T43" fmla="*/ 129 h 182"/>
                <a:gd name="T44" fmla="*/ 66 w 95"/>
                <a:gd name="T45" fmla="*/ 91 h 182"/>
                <a:gd name="T46" fmla="*/ 65 w 95"/>
                <a:gd name="T47" fmla="*/ 53 h 182"/>
                <a:gd name="T48" fmla="*/ 60 w 95"/>
                <a:gd name="T49" fmla="*/ 33 h 182"/>
                <a:gd name="T50" fmla="*/ 54 w 95"/>
                <a:gd name="T51" fmla="*/ 28 h 182"/>
                <a:gd name="T52" fmla="*/ 45 w 95"/>
                <a:gd name="T53" fmla="*/ 26 h 182"/>
                <a:gd name="T54" fmla="*/ 28 w 95"/>
                <a:gd name="T5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82">
                  <a:moveTo>
                    <a:pt x="46" y="0"/>
                  </a:moveTo>
                  <a:cubicBezTo>
                    <a:pt x="55" y="0"/>
                    <a:pt x="62" y="2"/>
                    <a:pt x="67" y="5"/>
                  </a:cubicBezTo>
                  <a:cubicBezTo>
                    <a:pt x="73" y="7"/>
                    <a:pt x="78" y="11"/>
                    <a:pt x="81" y="15"/>
                  </a:cubicBezTo>
                  <a:cubicBezTo>
                    <a:pt x="84" y="19"/>
                    <a:pt x="87" y="23"/>
                    <a:pt x="89" y="27"/>
                  </a:cubicBezTo>
                  <a:cubicBezTo>
                    <a:pt x="90" y="31"/>
                    <a:pt x="92" y="37"/>
                    <a:pt x="93" y="43"/>
                  </a:cubicBezTo>
                  <a:cubicBezTo>
                    <a:pt x="93" y="49"/>
                    <a:pt x="94" y="56"/>
                    <a:pt x="94" y="63"/>
                  </a:cubicBezTo>
                  <a:cubicBezTo>
                    <a:pt x="94" y="71"/>
                    <a:pt x="95" y="81"/>
                    <a:pt x="95" y="91"/>
                  </a:cubicBezTo>
                  <a:cubicBezTo>
                    <a:pt x="95" y="102"/>
                    <a:pt x="94" y="111"/>
                    <a:pt x="94" y="119"/>
                  </a:cubicBezTo>
                  <a:cubicBezTo>
                    <a:pt x="94" y="127"/>
                    <a:pt x="93" y="134"/>
                    <a:pt x="93" y="140"/>
                  </a:cubicBezTo>
                  <a:cubicBezTo>
                    <a:pt x="92" y="146"/>
                    <a:pt x="90" y="151"/>
                    <a:pt x="89" y="155"/>
                  </a:cubicBezTo>
                  <a:cubicBezTo>
                    <a:pt x="87" y="160"/>
                    <a:pt x="84" y="164"/>
                    <a:pt x="81" y="167"/>
                  </a:cubicBezTo>
                  <a:cubicBezTo>
                    <a:pt x="78" y="171"/>
                    <a:pt x="73" y="175"/>
                    <a:pt x="67" y="178"/>
                  </a:cubicBezTo>
                  <a:cubicBezTo>
                    <a:pt x="62" y="181"/>
                    <a:pt x="55" y="182"/>
                    <a:pt x="46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9" y="156"/>
                    <a:pt x="52" y="156"/>
                    <a:pt x="54" y="154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5"/>
                    <a:pt x="64" y="138"/>
                    <a:pt x="65" y="129"/>
                  </a:cubicBezTo>
                  <a:cubicBezTo>
                    <a:pt x="66" y="120"/>
                    <a:pt x="66" y="107"/>
                    <a:pt x="66" y="91"/>
                  </a:cubicBezTo>
                  <a:cubicBezTo>
                    <a:pt x="66" y="75"/>
                    <a:pt x="66" y="62"/>
                    <a:pt x="65" y="53"/>
                  </a:cubicBezTo>
                  <a:cubicBezTo>
                    <a:pt x="64" y="44"/>
                    <a:pt x="63" y="38"/>
                    <a:pt x="60" y="33"/>
                  </a:cubicBezTo>
                  <a:cubicBezTo>
                    <a:pt x="58" y="31"/>
                    <a:pt x="57" y="29"/>
                    <a:pt x="54" y="28"/>
                  </a:cubicBezTo>
                  <a:cubicBezTo>
                    <a:pt x="52" y="27"/>
                    <a:pt x="49" y="26"/>
                    <a:pt x="45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65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87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4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1 w 94"/>
                <a:gd name="T23" fmla="*/ 58 h 185"/>
                <a:gd name="T24" fmla="*/ 33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7 w 94"/>
                <a:gd name="T31" fmla="*/ 82 h 185"/>
                <a:gd name="T32" fmla="*/ 80 w 94"/>
                <a:gd name="T33" fmla="*/ 89 h 185"/>
                <a:gd name="T34" fmla="*/ 89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2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2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9 w 94"/>
                <a:gd name="T55" fmla="*/ 134 h 185"/>
                <a:gd name="T56" fmla="*/ 30 w 94"/>
                <a:gd name="T57" fmla="*/ 146 h 185"/>
                <a:gd name="T58" fmla="*/ 34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1 w 94"/>
                <a:gd name="T65" fmla="*/ 154 h 185"/>
                <a:gd name="T66" fmla="*/ 65 w 94"/>
                <a:gd name="T67" fmla="*/ 146 h 185"/>
                <a:gd name="T68" fmla="*/ 66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7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2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4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2" y="34"/>
                    <a:pt x="30" y="40"/>
                    <a:pt x="30" y="49"/>
                  </a:cubicBezTo>
                  <a:cubicBezTo>
                    <a:pt x="30" y="52"/>
                    <a:pt x="30" y="55"/>
                    <a:pt x="31" y="58"/>
                  </a:cubicBezTo>
                  <a:cubicBezTo>
                    <a:pt x="31" y="61"/>
                    <a:pt x="32" y="63"/>
                    <a:pt x="33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72" y="84"/>
                    <a:pt x="77" y="86"/>
                    <a:pt x="80" y="89"/>
                  </a:cubicBezTo>
                  <a:cubicBezTo>
                    <a:pt x="84" y="92"/>
                    <a:pt x="87" y="95"/>
                    <a:pt x="89" y="99"/>
                  </a:cubicBezTo>
                  <a:cubicBezTo>
                    <a:pt x="91" y="103"/>
                    <a:pt x="92" y="108"/>
                    <a:pt x="93" y="113"/>
                  </a:cubicBezTo>
                  <a:cubicBezTo>
                    <a:pt x="94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2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9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20" y="181"/>
                    <a:pt x="12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1" y="151"/>
                    <a:pt x="0" y="144"/>
                    <a:pt x="0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9" y="139"/>
                    <a:pt x="29" y="143"/>
                    <a:pt x="30" y="146"/>
                  </a:cubicBezTo>
                  <a:cubicBezTo>
                    <a:pt x="30" y="149"/>
                    <a:pt x="32" y="152"/>
                    <a:pt x="34" y="154"/>
                  </a:cubicBezTo>
                  <a:cubicBezTo>
                    <a:pt x="35" y="156"/>
                    <a:pt x="37" y="157"/>
                    <a:pt x="39" y="158"/>
                  </a:cubicBezTo>
                  <a:cubicBezTo>
                    <a:pt x="41" y="159"/>
                    <a:pt x="44" y="159"/>
                    <a:pt x="47" y="159"/>
                  </a:cubicBezTo>
                  <a:cubicBezTo>
                    <a:pt x="53" y="159"/>
                    <a:pt x="58" y="157"/>
                    <a:pt x="61" y="154"/>
                  </a:cubicBezTo>
                  <a:cubicBezTo>
                    <a:pt x="63" y="152"/>
                    <a:pt x="64" y="149"/>
                    <a:pt x="65" y="146"/>
                  </a:cubicBezTo>
                  <a:cubicBezTo>
                    <a:pt x="65" y="143"/>
                    <a:pt x="66" y="139"/>
                    <a:pt x="66" y="134"/>
                  </a:cubicBezTo>
                  <a:cubicBezTo>
                    <a:pt x="66" y="129"/>
                    <a:pt x="65" y="125"/>
                    <a:pt x="65" y="122"/>
                  </a:cubicBezTo>
                  <a:cubicBezTo>
                    <a:pt x="65" y="119"/>
                    <a:pt x="64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2" y="86"/>
                    <a:pt x="9" y="83"/>
                    <a:pt x="7" y="80"/>
                  </a:cubicBezTo>
                  <a:cubicBezTo>
                    <a:pt x="5" y="76"/>
                    <a:pt x="4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3" y="34"/>
                    <a:pt x="5" y="27"/>
                  </a:cubicBezTo>
                  <a:cubicBezTo>
                    <a:pt x="8" y="21"/>
                    <a:pt x="11" y="15"/>
                    <a:pt x="16" y="11"/>
                  </a:cubicBezTo>
                  <a:cubicBezTo>
                    <a:pt x="20" y="7"/>
                    <a:pt x="25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2138" y="3560"/>
              <a:ext cx="142" cy="340"/>
            </a:xfrm>
            <a:custGeom>
              <a:avLst/>
              <a:gdLst>
                <a:gd name="T0" fmla="*/ 142 w 142"/>
                <a:gd name="T1" fmla="*/ 48 h 340"/>
                <a:gd name="T2" fmla="*/ 54 w 142"/>
                <a:gd name="T3" fmla="*/ 48 h 340"/>
                <a:gd name="T4" fmla="*/ 54 w 142"/>
                <a:gd name="T5" fmla="*/ 144 h 340"/>
                <a:gd name="T6" fmla="*/ 129 w 142"/>
                <a:gd name="T7" fmla="*/ 144 h 340"/>
                <a:gd name="T8" fmla="*/ 129 w 142"/>
                <a:gd name="T9" fmla="*/ 192 h 340"/>
                <a:gd name="T10" fmla="*/ 54 w 142"/>
                <a:gd name="T11" fmla="*/ 192 h 340"/>
                <a:gd name="T12" fmla="*/ 54 w 142"/>
                <a:gd name="T13" fmla="*/ 292 h 340"/>
                <a:gd name="T14" fmla="*/ 142 w 142"/>
                <a:gd name="T15" fmla="*/ 292 h 340"/>
                <a:gd name="T16" fmla="*/ 142 w 142"/>
                <a:gd name="T17" fmla="*/ 340 h 340"/>
                <a:gd name="T18" fmla="*/ 0 w 142"/>
                <a:gd name="T19" fmla="*/ 340 h 340"/>
                <a:gd name="T20" fmla="*/ 0 w 142"/>
                <a:gd name="T21" fmla="*/ 0 h 340"/>
                <a:gd name="T22" fmla="*/ 142 w 142"/>
                <a:gd name="T23" fmla="*/ 0 h 340"/>
                <a:gd name="T24" fmla="*/ 142 w 142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340">
                  <a:moveTo>
                    <a:pt x="142" y="48"/>
                  </a:moveTo>
                  <a:lnTo>
                    <a:pt x="54" y="48"/>
                  </a:lnTo>
                  <a:lnTo>
                    <a:pt x="54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4" y="192"/>
                  </a:lnTo>
                  <a:lnTo>
                    <a:pt x="54" y="292"/>
                  </a:lnTo>
                  <a:lnTo>
                    <a:pt x="142" y="292"/>
                  </a:lnTo>
                  <a:lnTo>
                    <a:pt x="14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2" y="0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2369" y="3560"/>
              <a:ext cx="182" cy="340"/>
            </a:xfrm>
            <a:custGeom>
              <a:avLst/>
              <a:gdLst>
                <a:gd name="T0" fmla="*/ 46 w 99"/>
                <a:gd name="T1" fmla="*/ 0 h 182"/>
                <a:gd name="T2" fmla="*/ 82 w 99"/>
                <a:gd name="T3" fmla="*/ 13 h 182"/>
                <a:gd name="T4" fmla="*/ 93 w 99"/>
                <a:gd name="T5" fmla="*/ 54 h 182"/>
                <a:gd name="T6" fmla="*/ 88 w 99"/>
                <a:gd name="T7" fmla="*/ 83 h 182"/>
                <a:gd name="T8" fmla="*/ 72 w 99"/>
                <a:gd name="T9" fmla="*/ 101 h 182"/>
                <a:gd name="T10" fmla="*/ 99 w 99"/>
                <a:gd name="T11" fmla="*/ 182 h 182"/>
                <a:gd name="T12" fmla="*/ 69 w 99"/>
                <a:gd name="T13" fmla="*/ 182 h 182"/>
                <a:gd name="T14" fmla="*/ 45 w 99"/>
                <a:gd name="T15" fmla="*/ 108 h 182"/>
                <a:gd name="T16" fmla="*/ 29 w 99"/>
                <a:gd name="T17" fmla="*/ 108 h 182"/>
                <a:gd name="T18" fmla="*/ 29 w 99"/>
                <a:gd name="T19" fmla="*/ 182 h 182"/>
                <a:gd name="T20" fmla="*/ 0 w 99"/>
                <a:gd name="T21" fmla="*/ 182 h 182"/>
                <a:gd name="T22" fmla="*/ 0 w 99"/>
                <a:gd name="T23" fmla="*/ 0 h 182"/>
                <a:gd name="T24" fmla="*/ 46 w 99"/>
                <a:gd name="T25" fmla="*/ 0 h 182"/>
                <a:gd name="T26" fmla="*/ 29 w 99"/>
                <a:gd name="T27" fmla="*/ 26 h 182"/>
                <a:gd name="T28" fmla="*/ 29 w 99"/>
                <a:gd name="T29" fmla="*/ 82 h 182"/>
                <a:gd name="T30" fmla="*/ 46 w 99"/>
                <a:gd name="T31" fmla="*/ 82 h 182"/>
                <a:gd name="T32" fmla="*/ 56 w 99"/>
                <a:gd name="T33" fmla="*/ 80 h 182"/>
                <a:gd name="T34" fmla="*/ 61 w 99"/>
                <a:gd name="T35" fmla="*/ 74 h 182"/>
                <a:gd name="T36" fmla="*/ 63 w 99"/>
                <a:gd name="T37" fmla="*/ 65 h 182"/>
                <a:gd name="T38" fmla="*/ 64 w 99"/>
                <a:gd name="T39" fmla="*/ 54 h 182"/>
                <a:gd name="T40" fmla="*/ 63 w 99"/>
                <a:gd name="T41" fmla="*/ 43 h 182"/>
                <a:gd name="T42" fmla="*/ 61 w 99"/>
                <a:gd name="T43" fmla="*/ 34 h 182"/>
                <a:gd name="T44" fmla="*/ 56 w 99"/>
                <a:gd name="T45" fmla="*/ 28 h 182"/>
                <a:gd name="T46" fmla="*/ 46 w 99"/>
                <a:gd name="T47" fmla="*/ 26 h 182"/>
                <a:gd name="T48" fmla="*/ 29 w 99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82">
                  <a:moveTo>
                    <a:pt x="46" y="0"/>
                  </a:moveTo>
                  <a:cubicBezTo>
                    <a:pt x="63" y="0"/>
                    <a:pt x="75" y="4"/>
                    <a:pt x="82" y="13"/>
                  </a:cubicBezTo>
                  <a:cubicBezTo>
                    <a:pt x="89" y="21"/>
                    <a:pt x="93" y="35"/>
                    <a:pt x="93" y="54"/>
                  </a:cubicBezTo>
                  <a:cubicBezTo>
                    <a:pt x="93" y="65"/>
                    <a:pt x="91" y="75"/>
                    <a:pt x="88" y="83"/>
                  </a:cubicBezTo>
                  <a:cubicBezTo>
                    <a:pt x="85" y="91"/>
                    <a:pt x="80" y="97"/>
                    <a:pt x="72" y="101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9" y="26"/>
                  </a:moveTo>
                  <a:cubicBezTo>
                    <a:pt x="29" y="82"/>
                    <a:pt x="29" y="82"/>
                    <a:pt x="29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6" y="80"/>
                  </a:cubicBezTo>
                  <a:cubicBezTo>
                    <a:pt x="58" y="78"/>
                    <a:pt x="60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4" y="61"/>
                    <a:pt x="64" y="58"/>
                    <a:pt x="64" y="54"/>
                  </a:cubicBezTo>
                  <a:cubicBezTo>
                    <a:pt x="64" y="50"/>
                    <a:pt x="64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60" y="32"/>
                    <a:pt x="58" y="30"/>
                    <a:pt x="56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614" y="3560"/>
              <a:ext cx="197" cy="340"/>
            </a:xfrm>
            <a:custGeom>
              <a:avLst/>
              <a:gdLst>
                <a:gd name="T0" fmla="*/ 57 w 197"/>
                <a:gd name="T1" fmla="*/ 0 h 340"/>
                <a:gd name="T2" fmla="*/ 99 w 197"/>
                <a:gd name="T3" fmla="*/ 258 h 340"/>
                <a:gd name="T4" fmla="*/ 140 w 197"/>
                <a:gd name="T5" fmla="*/ 0 h 340"/>
                <a:gd name="T6" fmla="*/ 197 w 197"/>
                <a:gd name="T7" fmla="*/ 0 h 340"/>
                <a:gd name="T8" fmla="*/ 125 w 197"/>
                <a:gd name="T9" fmla="*/ 340 h 340"/>
                <a:gd name="T10" fmla="*/ 72 w 197"/>
                <a:gd name="T11" fmla="*/ 340 h 340"/>
                <a:gd name="T12" fmla="*/ 0 w 197"/>
                <a:gd name="T13" fmla="*/ 0 h 340"/>
                <a:gd name="T14" fmla="*/ 57 w 197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340">
                  <a:moveTo>
                    <a:pt x="57" y="0"/>
                  </a:moveTo>
                  <a:lnTo>
                    <a:pt x="99" y="258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25" y="340"/>
                  </a:lnTo>
                  <a:lnTo>
                    <a:pt x="72" y="340"/>
                  </a:lnTo>
                  <a:lnTo>
                    <a:pt x="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894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240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6 w 164"/>
                <a:gd name="T7" fmla="*/ 340 h 340"/>
                <a:gd name="T8" fmla="*/ 56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6" y="340"/>
                  </a:lnTo>
                  <a:lnTo>
                    <a:pt x="56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491" y="3560"/>
              <a:ext cx="169" cy="340"/>
            </a:xfrm>
            <a:custGeom>
              <a:avLst/>
              <a:gdLst>
                <a:gd name="T0" fmla="*/ 169 w 169"/>
                <a:gd name="T1" fmla="*/ 340 h 340"/>
                <a:gd name="T2" fmla="*/ 118 w 169"/>
                <a:gd name="T3" fmla="*/ 340 h 340"/>
                <a:gd name="T4" fmla="*/ 118 w 169"/>
                <a:gd name="T5" fmla="*/ 192 h 340"/>
                <a:gd name="T6" fmla="*/ 52 w 169"/>
                <a:gd name="T7" fmla="*/ 192 h 340"/>
                <a:gd name="T8" fmla="*/ 52 w 169"/>
                <a:gd name="T9" fmla="*/ 340 h 340"/>
                <a:gd name="T10" fmla="*/ 0 w 169"/>
                <a:gd name="T11" fmla="*/ 340 h 340"/>
                <a:gd name="T12" fmla="*/ 0 w 169"/>
                <a:gd name="T13" fmla="*/ 0 h 340"/>
                <a:gd name="T14" fmla="*/ 52 w 169"/>
                <a:gd name="T15" fmla="*/ 0 h 340"/>
                <a:gd name="T16" fmla="*/ 52 w 169"/>
                <a:gd name="T17" fmla="*/ 144 h 340"/>
                <a:gd name="T18" fmla="*/ 118 w 169"/>
                <a:gd name="T19" fmla="*/ 144 h 340"/>
                <a:gd name="T20" fmla="*/ 118 w 169"/>
                <a:gd name="T21" fmla="*/ 0 h 340"/>
                <a:gd name="T22" fmla="*/ 169 w 169"/>
                <a:gd name="T23" fmla="*/ 0 h 340"/>
                <a:gd name="T24" fmla="*/ 169 w 169"/>
                <a:gd name="T2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340">
                  <a:moveTo>
                    <a:pt x="169" y="340"/>
                  </a:moveTo>
                  <a:lnTo>
                    <a:pt x="118" y="340"/>
                  </a:lnTo>
                  <a:lnTo>
                    <a:pt x="118" y="192"/>
                  </a:lnTo>
                  <a:lnTo>
                    <a:pt x="52" y="192"/>
                  </a:lnTo>
                  <a:lnTo>
                    <a:pt x="52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44"/>
                  </a:lnTo>
                  <a:lnTo>
                    <a:pt x="118" y="144"/>
                  </a:lnTo>
                  <a:lnTo>
                    <a:pt x="118" y="0"/>
                  </a:lnTo>
                  <a:lnTo>
                    <a:pt x="169" y="0"/>
                  </a:lnTo>
                  <a:lnTo>
                    <a:pt x="169" y="34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76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1 w 140"/>
                <a:gd name="T3" fmla="*/ 48 h 340"/>
                <a:gd name="T4" fmla="*/ 51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1 w 140"/>
                <a:gd name="T11" fmla="*/ 192 h 340"/>
                <a:gd name="T12" fmla="*/ 51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1" y="48"/>
                  </a:lnTo>
                  <a:lnTo>
                    <a:pt x="51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1" y="192"/>
                  </a:lnTo>
                  <a:lnTo>
                    <a:pt x="51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4127" y="3560"/>
              <a:ext cx="169" cy="340"/>
            </a:xfrm>
            <a:custGeom>
              <a:avLst/>
              <a:gdLst>
                <a:gd name="T0" fmla="*/ 45 w 92"/>
                <a:gd name="T1" fmla="*/ 0 h 182"/>
                <a:gd name="T2" fmla="*/ 66 w 92"/>
                <a:gd name="T3" fmla="*/ 3 h 182"/>
                <a:gd name="T4" fmla="*/ 80 w 92"/>
                <a:gd name="T5" fmla="*/ 12 h 182"/>
                <a:gd name="T6" fmla="*/ 89 w 92"/>
                <a:gd name="T7" fmla="*/ 26 h 182"/>
                <a:gd name="T8" fmla="*/ 92 w 92"/>
                <a:gd name="T9" fmla="*/ 49 h 182"/>
                <a:gd name="T10" fmla="*/ 90 w 92"/>
                <a:gd name="T11" fmla="*/ 66 h 182"/>
                <a:gd name="T12" fmla="*/ 81 w 92"/>
                <a:gd name="T13" fmla="*/ 80 h 182"/>
                <a:gd name="T14" fmla="*/ 77 w 92"/>
                <a:gd name="T15" fmla="*/ 84 h 182"/>
                <a:gd name="T16" fmla="*/ 72 w 92"/>
                <a:gd name="T17" fmla="*/ 87 h 182"/>
                <a:gd name="T18" fmla="*/ 82 w 92"/>
                <a:gd name="T19" fmla="*/ 94 h 182"/>
                <a:gd name="T20" fmla="*/ 90 w 92"/>
                <a:gd name="T21" fmla="*/ 109 h 182"/>
                <a:gd name="T22" fmla="*/ 92 w 92"/>
                <a:gd name="T23" fmla="*/ 130 h 182"/>
                <a:gd name="T24" fmla="*/ 90 w 92"/>
                <a:gd name="T25" fmla="*/ 155 h 182"/>
                <a:gd name="T26" fmla="*/ 81 w 92"/>
                <a:gd name="T27" fmla="*/ 171 h 182"/>
                <a:gd name="T28" fmla="*/ 66 w 92"/>
                <a:gd name="T29" fmla="*/ 179 h 182"/>
                <a:gd name="T30" fmla="*/ 45 w 92"/>
                <a:gd name="T31" fmla="*/ 182 h 182"/>
                <a:gd name="T32" fmla="*/ 0 w 92"/>
                <a:gd name="T33" fmla="*/ 182 h 182"/>
                <a:gd name="T34" fmla="*/ 0 w 92"/>
                <a:gd name="T35" fmla="*/ 0 h 182"/>
                <a:gd name="T36" fmla="*/ 45 w 92"/>
                <a:gd name="T37" fmla="*/ 0 h 182"/>
                <a:gd name="T38" fmla="*/ 28 w 92"/>
                <a:gd name="T39" fmla="*/ 26 h 182"/>
                <a:gd name="T40" fmla="*/ 28 w 92"/>
                <a:gd name="T41" fmla="*/ 75 h 182"/>
                <a:gd name="T42" fmla="*/ 43 w 92"/>
                <a:gd name="T43" fmla="*/ 75 h 182"/>
                <a:gd name="T44" fmla="*/ 59 w 92"/>
                <a:gd name="T45" fmla="*/ 70 h 182"/>
                <a:gd name="T46" fmla="*/ 63 w 92"/>
                <a:gd name="T47" fmla="*/ 51 h 182"/>
                <a:gd name="T48" fmla="*/ 59 w 92"/>
                <a:gd name="T49" fmla="*/ 32 h 182"/>
                <a:gd name="T50" fmla="*/ 43 w 92"/>
                <a:gd name="T51" fmla="*/ 26 h 182"/>
                <a:gd name="T52" fmla="*/ 28 w 92"/>
                <a:gd name="T53" fmla="*/ 26 h 182"/>
                <a:gd name="T54" fmla="*/ 28 w 92"/>
                <a:gd name="T55" fmla="*/ 100 h 182"/>
                <a:gd name="T56" fmla="*/ 28 w 92"/>
                <a:gd name="T57" fmla="*/ 156 h 182"/>
                <a:gd name="T58" fmla="*/ 42 w 92"/>
                <a:gd name="T59" fmla="*/ 156 h 182"/>
                <a:gd name="T60" fmla="*/ 59 w 92"/>
                <a:gd name="T61" fmla="*/ 150 h 182"/>
                <a:gd name="T62" fmla="*/ 64 w 92"/>
                <a:gd name="T63" fmla="*/ 128 h 182"/>
                <a:gd name="T64" fmla="*/ 59 w 92"/>
                <a:gd name="T65" fmla="*/ 106 h 182"/>
                <a:gd name="T66" fmla="*/ 42 w 92"/>
                <a:gd name="T67" fmla="*/ 100 h 182"/>
                <a:gd name="T68" fmla="*/ 28 w 92"/>
                <a:gd name="T69" fmla="*/ 10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182">
                  <a:moveTo>
                    <a:pt x="45" y="0"/>
                  </a:moveTo>
                  <a:cubicBezTo>
                    <a:pt x="54" y="0"/>
                    <a:pt x="61" y="1"/>
                    <a:pt x="66" y="3"/>
                  </a:cubicBezTo>
                  <a:cubicBezTo>
                    <a:pt x="72" y="5"/>
                    <a:pt x="77" y="8"/>
                    <a:pt x="80" y="12"/>
                  </a:cubicBezTo>
                  <a:cubicBezTo>
                    <a:pt x="85" y="16"/>
                    <a:pt x="88" y="21"/>
                    <a:pt x="89" y="26"/>
                  </a:cubicBezTo>
                  <a:cubicBezTo>
                    <a:pt x="91" y="31"/>
                    <a:pt x="92" y="39"/>
                    <a:pt x="92" y="49"/>
                  </a:cubicBezTo>
                  <a:cubicBezTo>
                    <a:pt x="92" y="55"/>
                    <a:pt x="91" y="61"/>
                    <a:pt x="90" y="66"/>
                  </a:cubicBezTo>
                  <a:cubicBezTo>
                    <a:pt x="88" y="71"/>
                    <a:pt x="86" y="76"/>
                    <a:pt x="81" y="80"/>
                  </a:cubicBezTo>
                  <a:cubicBezTo>
                    <a:pt x="80" y="82"/>
                    <a:pt x="79" y="83"/>
                    <a:pt x="77" y="84"/>
                  </a:cubicBezTo>
                  <a:cubicBezTo>
                    <a:pt x="76" y="85"/>
                    <a:pt x="74" y="86"/>
                    <a:pt x="72" y="87"/>
                  </a:cubicBezTo>
                  <a:cubicBezTo>
                    <a:pt x="76" y="89"/>
                    <a:pt x="79" y="91"/>
                    <a:pt x="82" y="94"/>
                  </a:cubicBezTo>
                  <a:cubicBezTo>
                    <a:pt x="86" y="98"/>
                    <a:pt x="89" y="103"/>
                    <a:pt x="90" y="109"/>
                  </a:cubicBezTo>
                  <a:cubicBezTo>
                    <a:pt x="92" y="114"/>
                    <a:pt x="92" y="122"/>
                    <a:pt x="92" y="130"/>
                  </a:cubicBezTo>
                  <a:cubicBezTo>
                    <a:pt x="92" y="141"/>
                    <a:pt x="92" y="149"/>
                    <a:pt x="90" y="155"/>
                  </a:cubicBezTo>
                  <a:cubicBezTo>
                    <a:pt x="88" y="161"/>
                    <a:pt x="85" y="166"/>
                    <a:pt x="81" y="171"/>
                  </a:cubicBezTo>
                  <a:cubicBezTo>
                    <a:pt x="77" y="175"/>
                    <a:pt x="72" y="178"/>
                    <a:pt x="66" y="179"/>
                  </a:cubicBezTo>
                  <a:cubicBezTo>
                    <a:pt x="61" y="181"/>
                    <a:pt x="54" y="182"/>
                    <a:pt x="45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28" y="26"/>
                  </a:moveTo>
                  <a:cubicBezTo>
                    <a:pt x="28" y="75"/>
                    <a:pt x="28" y="75"/>
                    <a:pt x="28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50" y="75"/>
                    <a:pt x="55" y="73"/>
                    <a:pt x="59" y="70"/>
                  </a:cubicBezTo>
                  <a:cubicBezTo>
                    <a:pt x="62" y="66"/>
                    <a:pt x="63" y="59"/>
                    <a:pt x="63" y="51"/>
                  </a:cubicBezTo>
                  <a:cubicBezTo>
                    <a:pt x="63" y="42"/>
                    <a:pt x="62" y="35"/>
                    <a:pt x="59" y="32"/>
                  </a:cubicBezTo>
                  <a:cubicBezTo>
                    <a:pt x="55" y="28"/>
                    <a:pt x="50" y="26"/>
                    <a:pt x="43" y="26"/>
                  </a:cubicBezTo>
                  <a:lnTo>
                    <a:pt x="28" y="26"/>
                  </a:lnTo>
                  <a:close/>
                  <a:moveTo>
                    <a:pt x="28" y="100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42" y="156"/>
                    <a:pt x="42" y="156"/>
                    <a:pt x="42" y="156"/>
                  </a:cubicBezTo>
                  <a:cubicBezTo>
                    <a:pt x="50" y="156"/>
                    <a:pt x="55" y="154"/>
                    <a:pt x="59" y="150"/>
                  </a:cubicBezTo>
                  <a:cubicBezTo>
                    <a:pt x="62" y="146"/>
                    <a:pt x="64" y="139"/>
                    <a:pt x="64" y="128"/>
                  </a:cubicBezTo>
                  <a:cubicBezTo>
                    <a:pt x="64" y="118"/>
                    <a:pt x="62" y="111"/>
                    <a:pt x="59" y="106"/>
                  </a:cubicBezTo>
                  <a:cubicBezTo>
                    <a:pt x="55" y="102"/>
                    <a:pt x="50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4392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2 w 140"/>
                <a:gd name="T3" fmla="*/ 48 h 340"/>
                <a:gd name="T4" fmla="*/ 52 w 140"/>
                <a:gd name="T5" fmla="*/ 144 h 340"/>
                <a:gd name="T6" fmla="*/ 127 w 140"/>
                <a:gd name="T7" fmla="*/ 144 h 340"/>
                <a:gd name="T8" fmla="*/ 127 w 140"/>
                <a:gd name="T9" fmla="*/ 192 h 340"/>
                <a:gd name="T10" fmla="*/ 52 w 140"/>
                <a:gd name="T11" fmla="*/ 192 h 340"/>
                <a:gd name="T12" fmla="*/ 52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2" y="48"/>
                  </a:lnTo>
                  <a:lnTo>
                    <a:pt x="52" y="144"/>
                  </a:lnTo>
                  <a:lnTo>
                    <a:pt x="127" y="144"/>
                  </a:lnTo>
                  <a:lnTo>
                    <a:pt x="127" y="192"/>
                  </a:lnTo>
                  <a:lnTo>
                    <a:pt x="52" y="192"/>
                  </a:lnTo>
                  <a:lnTo>
                    <a:pt x="52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4615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4866" y="3560"/>
              <a:ext cx="164" cy="340"/>
            </a:xfrm>
            <a:custGeom>
              <a:avLst/>
              <a:gdLst>
                <a:gd name="T0" fmla="*/ 164 w 164"/>
                <a:gd name="T1" fmla="*/ 48 h 340"/>
                <a:gd name="T2" fmla="*/ 109 w 164"/>
                <a:gd name="T3" fmla="*/ 48 h 340"/>
                <a:gd name="T4" fmla="*/ 109 w 164"/>
                <a:gd name="T5" fmla="*/ 340 h 340"/>
                <a:gd name="T6" fmla="*/ 55 w 164"/>
                <a:gd name="T7" fmla="*/ 340 h 340"/>
                <a:gd name="T8" fmla="*/ 55 w 164"/>
                <a:gd name="T9" fmla="*/ 48 h 340"/>
                <a:gd name="T10" fmla="*/ 0 w 164"/>
                <a:gd name="T11" fmla="*/ 48 h 340"/>
                <a:gd name="T12" fmla="*/ 0 w 164"/>
                <a:gd name="T13" fmla="*/ 0 h 340"/>
                <a:gd name="T14" fmla="*/ 164 w 164"/>
                <a:gd name="T15" fmla="*/ 0 h 340"/>
                <a:gd name="T16" fmla="*/ 164 w 164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0">
                  <a:moveTo>
                    <a:pt x="164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4" y="0"/>
                  </a:lnTo>
                  <a:lnTo>
                    <a:pt x="164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5236" y="3558"/>
              <a:ext cx="173" cy="346"/>
            </a:xfrm>
            <a:custGeom>
              <a:avLst/>
              <a:gdLst>
                <a:gd name="T0" fmla="*/ 47 w 94"/>
                <a:gd name="T1" fmla="*/ 0 h 185"/>
                <a:gd name="T2" fmla="*/ 80 w 94"/>
                <a:gd name="T3" fmla="*/ 11 h 185"/>
                <a:gd name="T4" fmla="*/ 90 w 94"/>
                <a:gd name="T5" fmla="*/ 27 h 185"/>
                <a:gd name="T6" fmla="*/ 93 w 94"/>
                <a:gd name="T7" fmla="*/ 50 h 185"/>
                <a:gd name="T8" fmla="*/ 64 w 94"/>
                <a:gd name="T9" fmla="*/ 50 h 185"/>
                <a:gd name="T10" fmla="*/ 63 w 94"/>
                <a:gd name="T11" fmla="*/ 39 h 185"/>
                <a:gd name="T12" fmla="*/ 60 w 94"/>
                <a:gd name="T13" fmla="*/ 31 h 185"/>
                <a:gd name="T14" fmla="*/ 47 w 94"/>
                <a:gd name="T15" fmla="*/ 26 h 185"/>
                <a:gd name="T16" fmla="*/ 40 w 94"/>
                <a:gd name="T17" fmla="*/ 27 h 185"/>
                <a:gd name="T18" fmla="*/ 35 w 94"/>
                <a:gd name="T19" fmla="*/ 31 h 185"/>
                <a:gd name="T20" fmla="*/ 30 w 94"/>
                <a:gd name="T21" fmla="*/ 49 h 185"/>
                <a:gd name="T22" fmla="*/ 30 w 94"/>
                <a:gd name="T23" fmla="*/ 58 h 185"/>
                <a:gd name="T24" fmla="*/ 32 w 94"/>
                <a:gd name="T25" fmla="*/ 64 h 185"/>
                <a:gd name="T26" fmla="*/ 37 w 94"/>
                <a:gd name="T27" fmla="*/ 69 h 185"/>
                <a:gd name="T28" fmla="*/ 45 w 94"/>
                <a:gd name="T29" fmla="*/ 73 h 185"/>
                <a:gd name="T30" fmla="*/ 66 w 94"/>
                <a:gd name="T31" fmla="*/ 82 h 185"/>
                <a:gd name="T32" fmla="*/ 80 w 94"/>
                <a:gd name="T33" fmla="*/ 89 h 185"/>
                <a:gd name="T34" fmla="*/ 88 w 94"/>
                <a:gd name="T35" fmla="*/ 99 h 185"/>
                <a:gd name="T36" fmla="*/ 93 w 94"/>
                <a:gd name="T37" fmla="*/ 113 h 185"/>
                <a:gd name="T38" fmla="*/ 94 w 94"/>
                <a:gd name="T39" fmla="*/ 133 h 185"/>
                <a:gd name="T40" fmla="*/ 91 w 94"/>
                <a:gd name="T41" fmla="*/ 157 h 185"/>
                <a:gd name="T42" fmla="*/ 82 w 94"/>
                <a:gd name="T43" fmla="*/ 173 h 185"/>
                <a:gd name="T44" fmla="*/ 68 w 94"/>
                <a:gd name="T45" fmla="*/ 182 h 185"/>
                <a:gd name="T46" fmla="*/ 47 w 94"/>
                <a:gd name="T47" fmla="*/ 185 h 185"/>
                <a:gd name="T48" fmla="*/ 11 w 94"/>
                <a:gd name="T49" fmla="*/ 173 h 185"/>
                <a:gd name="T50" fmla="*/ 2 w 94"/>
                <a:gd name="T51" fmla="*/ 157 h 185"/>
                <a:gd name="T52" fmla="*/ 0 w 94"/>
                <a:gd name="T53" fmla="*/ 134 h 185"/>
                <a:gd name="T54" fmla="*/ 28 w 94"/>
                <a:gd name="T55" fmla="*/ 134 h 185"/>
                <a:gd name="T56" fmla="*/ 29 w 94"/>
                <a:gd name="T57" fmla="*/ 146 h 185"/>
                <a:gd name="T58" fmla="*/ 33 w 94"/>
                <a:gd name="T59" fmla="*/ 154 h 185"/>
                <a:gd name="T60" fmla="*/ 39 w 94"/>
                <a:gd name="T61" fmla="*/ 158 h 185"/>
                <a:gd name="T62" fmla="*/ 47 w 94"/>
                <a:gd name="T63" fmla="*/ 159 h 185"/>
                <a:gd name="T64" fmla="*/ 60 w 94"/>
                <a:gd name="T65" fmla="*/ 154 h 185"/>
                <a:gd name="T66" fmla="*/ 64 w 94"/>
                <a:gd name="T67" fmla="*/ 146 h 185"/>
                <a:gd name="T68" fmla="*/ 65 w 94"/>
                <a:gd name="T69" fmla="*/ 134 h 185"/>
                <a:gd name="T70" fmla="*/ 65 w 94"/>
                <a:gd name="T71" fmla="*/ 122 h 185"/>
                <a:gd name="T72" fmla="*/ 62 w 94"/>
                <a:gd name="T73" fmla="*/ 114 h 185"/>
                <a:gd name="T74" fmla="*/ 57 w 94"/>
                <a:gd name="T75" fmla="*/ 108 h 185"/>
                <a:gd name="T76" fmla="*/ 48 w 94"/>
                <a:gd name="T77" fmla="*/ 104 h 185"/>
                <a:gd name="T78" fmla="*/ 26 w 94"/>
                <a:gd name="T79" fmla="*/ 95 h 185"/>
                <a:gd name="T80" fmla="*/ 15 w 94"/>
                <a:gd name="T81" fmla="*/ 89 h 185"/>
                <a:gd name="T82" fmla="*/ 7 w 94"/>
                <a:gd name="T83" fmla="*/ 80 h 185"/>
                <a:gd name="T84" fmla="*/ 3 w 94"/>
                <a:gd name="T85" fmla="*/ 67 h 185"/>
                <a:gd name="T86" fmla="*/ 1 w 94"/>
                <a:gd name="T87" fmla="*/ 49 h 185"/>
                <a:gd name="T88" fmla="*/ 5 w 94"/>
                <a:gd name="T89" fmla="*/ 27 h 185"/>
                <a:gd name="T90" fmla="*/ 16 w 94"/>
                <a:gd name="T91" fmla="*/ 11 h 185"/>
                <a:gd name="T92" fmla="*/ 30 w 94"/>
                <a:gd name="T93" fmla="*/ 3 h 185"/>
                <a:gd name="T94" fmla="*/ 47 w 94"/>
                <a:gd name="T9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185">
                  <a:moveTo>
                    <a:pt x="47" y="0"/>
                  </a:moveTo>
                  <a:cubicBezTo>
                    <a:pt x="61" y="0"/>
                    <a:pt x="72" y="3"/>
                    <a:pt x="80" y="11"/>
                  </a:cubicBezTo>
                  <a:cubicBezTo>
                    <a:pt x="85" y="15"/>
                    <a:pt x="88" y="21"/>
                    <a:pt x="90" y="27"/>
                  </a:cubicBezTo>
                  <a:cubicBezTo>
                    <a:pt x="92" y="34"/>
                    <a:pt x="93" y="42"/>
                    <a:pt x="93" y="5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46"/>
                    <a:pt x="64" y="43"/>
                    <a:pt x="63" y="39"/>
                  </a:cubicBezTo>
                  <a:cubicBezTo>
                    <a:pt x="63" y="36"/>
                    <a:pt x="62" y="33"/>
                    <a:pt x="60" y="31"/>
                  </a:cubicBezTo>
                  <a:cubicBezTo>
                    <a:pt x="57" y="27"/>
                    <a:pt x="53" y="26"/>
                    <a:pt x="47" y="26"/>
                  </a:cubicBezTo>
                  <a:cubicBezTo>
                    <a:pt x="44" y="26"/>
                    <a:pt x="42" y="26"/>
                    <a:pt x="40" y="27"/>
                  </a:cubicBezTo>
                  <a:cubicBezTo>
                    <a:pt x="38" y="28"/>
                    <a:pt x="36" y="29"/>
                    <a:pt x="35" y="31"/>
                  </a:cubicBezTo>
                  <a:cubicBezTo>
                    <a:pt x="31" y="34"/>
                    <a:pt x="30" y="40"/>
                    <a:pt x="30" y="49"/>
                  </a:cubicBezTo>
                  <a:cubicBezTo>
                    <a:pt x="30" y="52"/>
                    <a:pt x="30" y="55"/>
                    <a:pt x="30" y="58"/>
                  </a:cubicBezTo>
                  <a:cubicBezTo>
                    <a:pt x="31" y="61"/>
                    <a:pt x="31" y="63"/>
                    <a:pt x="32" y="64"/>
                  </a:cubicBezTo>
                  <a:cubicBezTo>
                    <a:pt x="34" y="66"/>
                    <a:pt x="35" y="68"/>
                    <a:pt x="37" y="69"/>
                  </a:cubicBezTo>
                  <a:cubicBezTo>
                    <a:pt x="39" y="71"/>
                    <a:pt x="42" y="72"/>
                    <a:pt x="45" y="7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4"/>
                    <a:pt x="76" y="86"/>
                    <a:pt x="80" y="89"/>
                  </a:cubicBezTo>
                  <a:cubicBezTo>
                    <a:pt x="83" y="92"/>
                    <a:pt x="86" y="95"/>
                    <a:pt x="88" y="99"/>
                  </a:cubicBezTo>
                  <a:cubicBezTo>
                    <a:pt x="90" y="103"/>
                    <a:pt x="92" y="108"/>
                    <a:pt x="93" y="113"/>
                  </a:cubicBezTo>
                  <a:cubicBezTo>
                    <a:pt x="93" y="119"/>
                    <a:pt x="94" y="125"/>
                    <a:pt x="94" y="133"/>
                  </a:cubicBezTo>
                  <a:cubicBezTo>
                    <a:pt x="94" y="142"/>
                    <a:pt x="93" y="150"/>
                    <a:pt x="91" y="157"/>
                  </a:cubicBezTo>
                  <a:cubicBezTo>
                    <a:pt x="90" y="163"/>
                    <a:pt x="87" y="169"/>
                    <a:pt x="82" y="173"/>
                  </a:cubicBezTo>
                  <a:cubicBezTo>
                    <a:pt x="78" y="177"/>
                    <a:pt x="74" y="179"/>
                    <a:pt x="68" y="182"/>
                  </a:cubicBezTo>
                  <a:cubicBezTo>
                    <a:pt x="62" y="184"/>
                    <a:pt x="55" y="185"/>
                    <a:pt x="47" y="185"/>
                  </a:cubicBezTo>
                  <a:cubicBezTo>
                    <a:pt x="31" y="185"/>
                    <a:pt x="19" y="181"/>
                    <a:pt x="11" y="173"/>
                  </a:cubicBezTo>
                  <a:cubicBezTo>
                    <a:pt x="7" y="169"/>
                    <a:pt x="4" y="163"/>
                    <a:pt x="2" y="157"/>
                  </a:cubicBezTo>
                  <a:cubicBezTo>
                    <a:pt x="0" y="151"/>
                    <a:pt x="0" y="144"/>
                    <a:pt x="0" y="134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28" y="139"/>
                    <a:pt x="29" y="143"/>
                    <a:pt x="29" y="146"/>
                  </a:cubicBezTo>
                  <a:cubicBezTo>
                    <a:pt x="30" y="149"/>
                    <a:pt x="31" y="152"/>
                    <a:pt x="33" y="154"/>
                  </a:cubicBezTo>
                  <a:cubicBezTo>
                    <a:pt x="35" y="156"/>
                    <a:pt x="36" y="157"/>
                    <a:pt x="39" y="158"/>
                  </a:cubicBezTo>
                  <a:cubicBezTo>
                    <a:pt x="41" y="159"/>
                    <a:pt x="43" y="159"/>
                    <a:pt x="47" y="159"/>
                  </a:cubicBezTo>
                  <a:cubicBezTo>
                    <a:pt x="53" y="159"/>
                    <a:pt x="58" y="157"/>
                    <a:pt x="60" y="154"/>
                  </a:cubicBezTo>
                  <a:cubicBezTo>
                    <a:pt x="62" y="152"/>
                    <a:pt x="64" y="149"/>
                    <a:pt x="64" y="146"/>
                  </a:cubicBezTo>
                  <a:cubicBezTo>
                    <a:pt x="65" y="143"/>
                    <a:pt x="65" y="139"/>
                    <a:pt x="65" y="134"/>
                  </a:cubicBezTo>
                  <a:cubicBezTo>
                    <a:pt x="65" y="129"/>
                    <a:pt x="65" y="125"/>
                    <a:pt x="65" y="122"/>
                  </a:cubicBezTo>
                  <a:cubicBezTo>
                    <a:pt x="64" y="119"/>
                    <a:pt x="63" y="116"/>
                    <a:pt x="62" y="114"/>
                  </a:cubicBezTo>
                  <a:cubicBezTo>
                    <a:pt x="61" y="112"/>
                    <a:pt x="59" y="110"/>
                    <a:pt x="57" y="108"/>
                  </a:cubicBezTo>
                  <a:cubicBezTo>
                    <a:pt x="55" y="107"/>
                    <a:pt x="52" y="105"/>
                    <a:pt x="48" y="10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2" y="93"/>
                    <a:pt x="18" y="91"/>
                    <a:pt x="15" y="89"/>
                  </a:cubicBezTo>
                  <a:cubicBezTo>
                    <a:pt x="11" y="86"/>
                    <a:pt x="9" y="83"/>
                    <a:pt x="7" y="80"/>
                  </a:cubicBezTo>
                  <a:cubicBezTo>
                    <a:pt x="5" y="76"/>
                    <a:pt x="3" y="72"/>
                    <a:pt x="3" y="67"/>
                  </a:cubicBezTo>
                  <a:cubicBezTo>
                    <a:pt x="2" y="62"/>
                    <a:pt x="1" y="56"/>
                    <a:pt x="1" y="49"/>
                  </a:cubicBezTo>
                  <a:cubicBezTo>
                    <a:pt x="1" y="41"/>
                    <a:pt x="2" y="34"/>
                    <a:pt x="5" y="27"/>
                  </a:cubicBezTo>
                  <a:cubicBezTo>
                    <a:pt x="7" y="21"/>
                    <a:pt x="11" y="15"/>
                    <a:pt x="16" y="11"/>
                  </a:cubicBezTo>
                  <a:cubicBezTo>
                    <a:pt x="20" y="7"/>
                    <a:pt x="24" y="5"/>
                    <a:pt x="30" y="3"/>
                  </a:cubicBezTo>
                  <a:cubicBezTo>
                    <a:pt x="35" y="1"/>
                    <a:pt x="41" y="0"/>
                    <a:pt x="47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5500" y="3560"/>
              <a:ext cx="140" cy="340"/>
            </a:xfrm>
            <a:custGeom>
              <a:avLst/>
              <a:gdLst>
                <a:gd name="T0" fmla="*/ 140 w 140"/>
                <a:gd name="T1" fmla="*/ 48 h 340"/>
                <a:gd name="T2" fmla="*/ 53 w 140"/>
                <a:gd name="T3" fmla="*/ 48 h 340"/>
                <a:gd name="T4" fmla="*/ 53 w 140"/>
                <a:gd name="T5" fmla="*/ 144 h 340"/>
                <a:gd name="T6" fmla="*/ 129 w 140"/>
                <a:gd name="T7" fmla="*/ 144 h 340"/>
                <a:gd name="T8" fmla="*/ 129 w 140"/>
                <a:gd name="T9" fmla="*/ 192 h 340"/>
                <a:gd name="T10" fmla="*/ 53 w 140"/>
                <a:gd name="T11" fmla="*/ 192 h 340"/>
                <a:gd name="T12" fmla="*/ 53 w 140"/>
                <a:gd name="T13" fmla="*/ 292 h 340"/>
                <a:gd name="T14" fmla="*/ 140 w 140"/>
                <a:gd name="T15" fmla="*/ 292 h 340"/>
                <a:gd name="T16" fmla="*/ 140 w 140"/>
                <a:gd name="T17" fmla="*/ 340 h 340"/>
                <a:gd name="T18" fmla="*/ 0 w 140"/>
                <a:gd name="T19" fmla="*/ 340 h 340"/>
                <a:gd name="T20" fmla="*/ 0 w 140"/>
                <a:gd name="T21" fmla="*/ 0 h 340"/>
                <a:gd name="T22" fmla="*/ 140 w 140"/>
                <a:gd name="T23" fmla="*/ 0 h 340"/>
                <a:gd name="T24" fmla="*/ 140 w 140"/>
                <a:gd name="T25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340">
                  <a:moveTo>
                    <a:pt x="140" y="48"/>
                  </a:moveTo>
                  <a:lnTo>
                    <a:pt x="53" y="48"/>
                  </a:lnTo>
                  <a:lnTo>
                    <a:pt x="53" y="144"/>
                  </a:lnTo>
                  <a:lnTo>
                    <a:pt x="129" y="144"/>
                  </a:lnTo>
                  <a:lnTo>
                    <a:pt x="129" y="192"/>
                  </a:lnTo>
                  <a:lnTo>
                    <a:pt x="53" y="192"/>
                  </a:lnTo>
                  <a:lnTo>
                    <a:pt x="53" y="292"/>
                  </a:lnTo>
                  <a:lnTo>
                    <a:pt x="140" y="292"/>
                  </a:lnTo>
                  <a:lnTo>
                    <a:pt x="140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5721" y="3556"/>
              <a:ext cx="175" cy="348"/>
            </a:xfrm>
            <a:custGeom>
              <a:avLst/>
              <a:gdLst>
                <a:gd name="T0" fmla="*/ 49 w 95"/>
                <a:gd name="T1" fmla="*/ 0 h 186"/>
                <a:gd name="T2" fmla="*/ 67 w 95"/>
                <a:gd name="T3" fmla="*/ 3 h 186"/>
                <a:gd name="T4" fmla="*/ 81 w 95"/>
                <a:gd name="T5" fmla="*/ 12 h 186"/>
                <a:gd name="T6" fmla="*/ 91 w 95"/>
                <a:gd name="T7" fmla="*/ 28 h 186"/>
                <a:gd name="T8" fmla="*/ 95 w 95"/>
                <a:gd name="T9" fmla="*/ 50 h 186"/>
                <a:gd name="T10" fmla="*/ 67 w 95"/>
                <a:gd name="T11" fmla="*/ 50 h 186"/>
                <a:gd name="T12" fmla="*/ 66 w 95"/>
                <a:gd name="T13" fmla="*/ 41 h 186"/>
                <a:gd name="T14" fmla="*/ 62 w 95"/>
                <a:gd name="T15" fmla="*/ 33 h 186"/>
                <a:gd name="T16" fmla="*/ 57 w 95"/>
                <a:gd name="T17" fmla="*/ 28 h 186"/>
                <a:gd name="T18" fmla="*/ 49 w 95"/>
                <a:gd name="T19" fmla="*/ 26 h 186"/>
                <a:gd name="T20" fmla="*/ 41 w 95"/>
                <a:gd name="T21" fmla="*/ 28 h 186"/>
                <a:gd name="T22" fmla="*/ 35 w 95"/>
                <a:gd name="T23" fmla="*/ 33 h 186"/>
                <a:gd name="T24" fmla="*/ 30 w 95"/>
                <a:gd name="T25" fmla="*/ 54 h 186"/>
                <a:gd name="T26" fmla="*/ 29 w 95"/>
                <a:gd name="T27" fmla="*/ 93 h 186"/>
                <a:gd name="T28" fmla="*/ 30 w 95"/>
                <a:gd name="T29" fmla="*/ 133 h 186"/>
                <a:gd name="T30" fmla="*/ 35 w 95"/>
                <a:gd name="T31" fmla="*/ 154 h 186"/>
                <a:gd name="T32" fmla="*/ 41 w 95"/>
                <a:gd name="T33" fmla="*/ 159 h 186"/>
                <a:gd name="T34" fmla="*/ 49 w 95"/>
                <a:gd name="T35" fmla="*/ 160 h 186"/>
                <a:gd name="T36" fmla="*/ 57 w 95"/>
                <a:gd name="T37" fmla="*/ 159 h 186"/>
                <a:gd name="T38" fmla="*/ 62 w 95"/>
                <a:gd name="T39" fmla="*/ 154 h 186"/>
                <a:gd name="T40" fmla="*/ 66 w 95"/>
                <a:gd name="T41" fmla="*/ 146 h 186"/>
                <a:gd name="T42" fmla="*/ 67 w 95"/>
                <a:gd name="T43" fmla="*/ 136 h 186"/>
                <a:gd name="T44" fmla="*/ 95 w 95"/>
                <a:gd name="T45" fmla="*/ 136 h 186"/>
                <a:gd name="T46" fmla="*/ 91 w 95"/>
                <a:gd name="T47" fmla="*/ 158 h 186"/>
                <a:gd name="T48" fmla="*/ 80 w 95"/>
                <a:gd name="T49" fmla="*/ 175 h 186"/>
                <a:gd name="T50" fmla="*/ 67 w 95"/>
                <a:gd name="T51" fmla="*/ 183 h 186"/>
                <a:gd name="T52" fmla="*/ 49 w 95"/>
                <a:gd name="T53" fmla="*/ 186 h 186"/>
                <a:gd name="T54" fmla="*/ 28 w 95"/>
                <a:gd name="T55" fmla="*/ 182 h 186"/>
                <a:gd name="T56" fmla="*/ 14 w 95"/>
                <a:gd name="T57" fmla="*/ 171 h 186"/>
                <a:gd name="T58" fmla="*/ 6 w 95"/>
                <a:gd name="T59" fmla="*/ 159 h 186"/>
                <a:gd name="T60" fmla="*/ 2 w 95"/>
                <a:gd name="T61" fmla="*/ 143 h 186"/>
                <a:gd name="T62" fmla="*/ 1 w 95"/>
                <a:gd name="T63" fmla="*/ 121 h 186"/>
                <a:gd name="T64" fmla="*/ 0 w 95"/>
                <a:gd name="T65" fmla="*/ 93 h 186"/>
                <a:gd name="T66" fmla="*/ 1 w 95"/>
                <a:gd name="T67" fmla="*/ 65 h 186"/>
                <a:gd name="T68" fmla="*/ 2 w 95"/>
                <a:gd name="T69" fmla="*/ 44 h 186"/>
                <a:gd name="T70" fmla="*/ 6 w 95"/>
                <a:gd name="T71" fmla="*/ 28 h 186"/>
                <a:gd name="T72" fmla="*/ 14 w 95"/>
                <a:gd name="T73" fmla="*/ 16 h 186"/>
                <a:gd name="T74" fmla="*/ 28 w 95"/>
                <a:gd name="T75" fmla="*/ 5 h 186"/>
                <a:gd name="T76" fmla="*/ 49 w 95"/>
                <a:gd name="T7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186">
                  <a:moveTo>
                    <a:pt x="49" y="0"/>
                  </a:moveTo>
                  <a:cubicBezTo>
                    <a:pt x="56" y="0"/>
                    <a:pt x="62" y="1"/>
                    <a:pt x="67" y="3"/>
                  </a:cubicBezTo>
                  <a:cubicBezTo>
                    <a:pt x="72" y="5"/>
                    <a:pt x="77" y="8"/>
                    <a:pt x="81" y="12"/>
                  </a:cubicBezTo>
                  <a:cubicBezTo>
                    <a:pt x="85" y="16"/>
                    <a:pt x="89" y="22"/>
                    <a:pt x="91" y="28"/>
                  </a:cubicBezTo>
                  <a:cubicBezTo>
                    <a:pt x="94" y="35"/>
                    <a:pt x="95" y="42"/>
                    <a:pt x="95" y="5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7"/>
                    <a:pt x="66" y="44"/>
                    <a:pt x="66" y="41"/>
                  </a:cubicBezTo>
                  <a:cubicBezTo>
                    <a:pt x="65" y="38"/>
                    <a:pt x="64" y="35"/>
                    <a:pt x="62" y="33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5" y="27"/>
                    <a:pt x="52" y="26"/>
                    <a:pt x="49" y="26"/>
                  </a:cubicBezTo>
                  <a:cubicBezTo>
                    <a:pt x="45" y="26"/>
                    <a:pt x="43" y="27"/>
                    <a:pt x="41" y="28"/>
                  </a:cubicBezTo>
                  <a:cubicBezTo>
                    <a:pt x="38" y="29"/>
                    <a:pt x="37" y="31"/>
                    <a:pt x="35" y="33"/>
                  </a:cubicBezTo>
                  <a:cubicBezTo>
                    <a:pt x="32" y="37"/>
                    <a:pt x="31" y="44"/>
                    <a:pt x="30" y="54"/>
                  </a:cubicBezTo>
                  <a:cubicBezTo>
                    <a:pt x="29" y="63"/>
                    <a:pt x="29" y="77"/>
                    <a:pt x="29" y="93"/>
                  </a:cubicBezTo>
                  <a:cubicBezTo>
                    <a:pt x="29" y="110"/>
                    <a:pt x="29" y="123"/>
                    <a:pt x="30" y="133"/>
                  </a:cubicBezTo>
                  <a:cubicBezTo>
                    <a:pt x="31" y="142"/>
                    <a:pt x="32" y="149"/>
                    <a:pt x="35" y="154"/>
                  </a:cubicBezTo>
                  <a:cubicBezTo>
                    <a:pt x="37" y="156"/>
                    <a:pt x="38" y="157"/>
                    <a:pt x="41" y="159"/>
                  </a:cubicBezTo>
                  <a:cubicBezTo>
                    <a:pt x="43" y="160"/>
                    <a:pt x="45" y="160"/>
                    <a:pt x="49" y="160"/>
                  </a:cubicBezTo>
                  <a:cubicBezTo>
                    <a:pt x="52" y="160"/>
                    <a:pt x="55" y="160"/>
                    <a:pt x="57" y="159"/>
                  </a:cubicBezTo>
                  <a:cubicBezTo>
                    <a:pt x="59" y="157"/>
                    <a:pt x="61" y="156"/>
                    <a:pt x="62" y="154"/>
                  </a:cubicBezTo>
                  <a:cubicBezTo>
                    <a:pt x="64" y="151"/>
                    <a:pt x="65" y="149"/>
                    <a:pt x="66" y="146"/>
                  </a:cubicBezTo>
                  <a:cubicBezTo>
                    <a:pt x="66" y="143"/>
                    <a:pt x="67" y="139"/>
                    <a:pt x="67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44"/>
                    <a:pt x="94" y="152"/>
                    <a:pt x="91" y="158"/>
                  </a:cubicBezTo>
                  <a:cubicBezTo>
                    <a:pt x="88" y="165"/>
                    <a:pt x="85" y="171"/>
                    <a:pt x="80" y="175"/>
                  </a:cubicBezTo>
                  <a:cubicBezTo>
                    <a:pt x="76" y="179"/>
                    <a:pt x="72" y="182"/>
                    <a:pt x="67" y="183"/>
                  </a:cubicBezTo>
                  <a:cubicBezTo>
                    <a:pt x="62" y="185"/>
                    <a:pt x="56" y="186"/>
                    <a:pt x="49" y="186"/>
                  </a:cubicBezTo>
                  <a:cubicBezTo>
                    <a:pt x="40" y="186"/>
                    <a:pt x="33" y="185"/>
                    <a:pt x="28" y="182"/>
                  </a:cubicBezTo>
                  <a:cubicBezTo>
                    <a:pt x="22" y="179"/>
                    <a:pt x="17" y="175"/>
                    <a:pt x="14" y="171"/>
                  </a:cubicBezTo>
                  <a:cubicBezTo>
                    <a:pt x="11" y="167"/>
                    <a:pt x="8" y="163"/>
                    <a:pt x="6" y="159"/>
                  </a:cubicBezTo>
                  <a:cubicBezTo>
                    <a:pt x="5" y="154"/>
                    <a:pt x="3" y="149"/>
                    <a:pt x="2" y="143"/>
                  </a:cubicBezTo>
                  <a:cubicBezTo>
                    <a:pt x="2" y="137"/>
                    <a:pt x="1" y="130"/>
                    <a:pt x="1" y="121"/>
                  </a:cubicBezTo>
                  <a:cubicBezTo>
                    <a:pt x="0" y="113"/>
                    <a:pt x="0" y="104"/>
                    <a:pt x="0" y="93"/>
                  </a:cubicBezTo>
                  <a:cubicBezTo>
                    <a:pt x="0" y="82"/>
                    <a:pt x="0" y="73"/>
                    <a:pt x="1" y="65"/>
                  </a:cubicBezTo>
                  <a:cubicBezTo>
                    <a:pt x="1" y="57"/>
                    <a:pt x="2" y="50"/>
                    <a:pt x="2" y="44"/>
                  </a:cubicBezTo>
                  <a:cubicBezTo>
                    <a:pt x="3" y="38"/>
                    <a:pt x="5" y="32"/>
                    <a:pt x="6" y="28"/>
                  </a:cubicBezTo>
                  <a:cubicBezTo>
                    <a:pt x="8" y="23"/>
                    <a:pt x="11" y="19"/>
                    <a:pt x="14" y="16"/>
                  </a:cubicBezTo>
                  <a:cubicBezTo>
                    <a:pt x="17" y="11"/>
                    <a:pt x="22" y="8"/>
                    <a:pt x="28" y="5"/>
                  </a:cubicBezTo>
                  <a:cubicBezTo>
                    <a:pt x="33" y="2"/>
                    <a:pt x="40" y="0"/>
                    <a:pt x="49" y="0"/>
                  </a:cubicBez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5984" y="3560"/>
              <a:ext cx="170" cy="344"/>
            </a:xfrm>
            <a:custGeom>
              <a:avLst/>
              <a:gdLst>
                <a:gd name="T0" fmla="*/ 92 w 92"/>
                <a:gd name="T1" fmla="*/ 137 h 184"/>
                <a:gd name="T2" fmla="*/ 80 w 92"/>
                <a:gd name="T3" fmla="*/ 171 h 184"/>
                <a:gd name="T4" fmla="*/ 46 w 92"/>
                <a:gd name="T5" fmla="*/ 184 h 184"/>
                <a:gd name="T6" fmla="*/ 12 w 92"/>
                <a:gd name="T7" fmla="*/ 171 h 184"/>
                <a:gd name="T8" fmla="*/ 0 w 92"/>
                <a:gd name="T9" fmla="*/ 137 h 184"/>
                <a:gd name="T10" fmla="*/ 0 w 92"/>
                <a:gd name="T11" fmla="*/ 0 h 184"/>
                <a:gd name="T12" fmla="*/ 28 w 92"/>
                <a:gd name="T13" fmla="*/ 0 h 184"/>
                <a:gd name="T14" fmla="*/ 28 w 92"/>
                <a:gd name="T15" fmla="*/ 136 h 184"/>
                <a:gd name="T16" fmla="*/ 33 w 92"/>
                <a:gd name="T17" fmla="*/ 153 h 184"/>
                <a:gd name="T18" fmla="*/ 46 w 92"/>
                <a:gd name="T19" fmla="*/ 158 h 184"/>
                <a:gd name="T20" fmla="*/ 59 w 92"/>
                <a:gd name="T21" fmla="*/ 153 h 184"/>
                <a:gd name="T22" fmla="*/ 64 w 92"/>
                <a:gd name="T23" fmla="*/ 136 h 184"/>
                <a:gd name="T24" fmla="*/ 64 w 92"/>
                <a:gd name="T25" fmla="*/ 0 h 184"/>
                <a:gd name="T26" fmla="*/ 92 w 92"/>
                <a:gd name="T27" fmla="*/ 0 h 184"/>
                <a:gd name="T28" fmla="*/ 92 w 92"/>
                <a:gd name="T2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184">
                  <a:moveTo>
                    <a:pt x="92" y="137"/>
                  </a:moveTo>
                  <a:cubicBezTo>
                    <a:pt x="92" y="151"/>
                    <a:pt x="88" y="162"/>
                    <a:pt x="80" y="171"/>
                  </a:cubicBezTo>
                  <a:cubicBezTo>
                    <a:pt x="71" y="180"/>
                    <a:pt x="60" y="184"/>
                    <a:pt x="46" y="184"/>
                  </a:cubicBezTo>
                  <a:cubicBezTo>
                    <a:pt x="32" y="184"/>
                    <a:pt x="21" y="180"/>
                    <a:pt x="12" y="171"/>
                  </a:cubicBezTo>
                  <a:cubicBezTo>
                    <a:pt x="4" y="162"/>
                    <a:pt x="0" y="151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4"/>
                    <a:pt x="30" y="150"/>
                    <a:pt x="33" y="153"/>
                  </a:cubicBezTo>
                  <a:cubicBezTo>
                    <a:pt x="36" y="157"/>
                    <a:pt x="40" y="158"/>
                    <a:pt x="46" y="158"/>
                  </a:cubicBezTo>
                  <a:cubicBezTo>
                    <a:pt x="52" y="158"/>
                    <a:pt x="56" y="157"/>
                    <a:pt x="59" y="153"/>
                  </a:cubicBezTo>
                  <a:cubicBezTo>
                    <a:pt x="62" y="150"/>
                    <a:pt x="64" y="144"/>
                    <a:pt x="64" y="1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13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6254" y="3560"/>
              <a:ext cx="180" cy="340"/>
            </a:xfrm>
            <a:custGeom>
              <a:avLst/>
              <a:gdLst>
                <a:gd name="T0" fmla="*/ 46 w 98"/>
                <a:gd name="T1" fmla="*/ 0 h 182"/>
                <a:gd name="T2" fmla="*/ 82 w 98"/>
                <a:gd name="T3" fmla="*/ 13 h 182"/>
                <a:gd name="T4" fmla="*/ 92 w 98"/>
                <a:gd name="T5" fmla="*/ 54 h 182"/>
                <a:gd name="T6" fmla="*/ 88 w 98"/>
                <a:gd name="T7" fmla="*/ 83 h 182"/>
                <a:gd name="T8" fmla="*/ 71 w 98"/>
                <a:gd name="T9" fmla="*/ 101 h 182"/>
                <a:gd name="T10" fmla="*/ 98 w 98"/>
                <a:gd name="T11" fmla="*/ 182 h 182"/>
                <a:gd name="T12" fmla="*/ 68 w 98"/>
                <a:gd name="T13" fmla="*/ 182 h 182"/>
                <a:gd name="T14" fmla="*/ 45 w 98"/>
                <a:gd name="T15" fmla="*/ 108 h 182"/>
                <a:gd name="T16" fmla="*/ 28 w 98"/>
                <a:gd name="T17" fmla="*/ 108 h 182"/>
                <a:gd name="T18" fmla="*/ 28 w 98"/>
                <a:gd name="T19" fmla="*/ 182 h 182"/>
                <a:gd name="T20" fmla="*/ 0 w 98"/>
                <a:gd name="T21" fmla="*/ 182 h 182"/>
                <a:gd name="T22" fmla="*/ 0 w 98"/>
                <a:gd name="T23" fmla="*/ 0 h 182"/>
                <a:gd name="T24" fmla="*/ 46 w 98"/>
                <a:gd name="T25" fmla="*/ 0 h 182"/>
                <a:gd name="T26" fmla="*/ 28 w 98"/>
                <a:gd name="T27" fmla="*/ 26 h 182"/>
                <a:gd name="T28" fmla="*/ 28 w 98"/>
                <a:gd name="T29" fmla="*/ 82 h 182"/>
                <a:gd name="T30" fmla="*/ 46 w 98"/>
                <a:gd name="T31" fmla="*/ 82 h 182"/>
                <a:gd name="T32" fmla="*/ 55 w 98"/>
                <a:gd name="T33" fmla="*/ 80 h 182"/>
                <a:gd name="T34" fmla="*/ 61 w 98"/>
                <a:gd name="T35" fmla="*/ 74 h 182"/>
                <a:gd name="T36" fmla="*/ 63 w 98"/>
                <a:gd name="T37" fmla="*/ 65 h 182"/>
                <a:gd name="T38" fmla="*/ 64 w 98"/>
                <a:gd name="T39" fmla="*/ 54 h 182"/>
                <a:gd name="T40" fmla="*/ 63 w 98"/>
                <a:gd name="T41" fmla="*/ 43 h 182"/>
                <a:gd name="T42" fmla="*/ 61 w 98"/>
                <a:gd name="T43" fmla="*/ 34 h 182"/>
                <a:gd name="T44" fmla="*/ 55 w 98"/>
                <a:gd name="T45" fmla="*/ 28 h 182"/>
                <a:gd name="T46" fmla="*/ 46 w 98"/>
                <a:gd name="T47" fmla="*/ 26 h 182"/>
                <a:gd name="T48" fmla="*/ 28 w 98"/>
                <a:gd name="T49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82">
                  <a:moveTo>
                    <a:pt x="46" y="0"/>
                  </a:moveTo>
                  <a:cubicBezTo>
                    <a:pt x="62" y="0"/>
                    <a:pt x="74" y="4"/>
                    <a:pt x="82" y="13"/>
                  </a:cubicBezTo>
                  <a:cubicBezTo>
                    <a:pt x="89" y="21"/>
                    <a:pt x="92" y="35"/>
                    <a:pt x="92" y="54"/>
                  </a:cubicBezTo>
                  <a:cubicBezTo>
                    <a:pt x="92" y="65"/>
                    <a:pt x="91" y="75"/>
                    <a:pt x="88" y="83"/>
                  </a:cubicBezTo>
                  <a:cubicBezTo>
                    <a:pt x="85" y="91"/>
                    <a:pt x="79" y="97"/>
                    <a:pt x="71" y="101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28" y="26"/>
                  </a:moveTo>
                  <a:cubicBezTo>
                    <a:pt x="28" y="82"/>
                    <a:pt x="28" y="82"/>
                    <a:pt x="28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50" y="82"/>
                    <a:pt x="53" y="81"/>
                    <a:pt x="55" y="80"/>
                  </a:cubicBezTo>
                  <a:cubicBezTo>
                    <a:pt x="58" y="78"/>
                    <a:pt x="59" y="76"/>
                    <a:pt x="61" y="74"/>
                  </a:cubicBezTo>
                  <a:cubicBezTo>
                    <a:pt x="62" y="71"/>
                    <a:pt x="63" y="68"/>
                    <a:pt x="63" y="65"/>
                  </a:cubicBezTo>
                  <a:cubicBezTo>
                    <a:pt x="63" y="61"/>
                    <a:pt x="64" y="58"/>
                    <a:pt x="64" y="54"/>
                  </a:cubicBezTo>
                  <a:cubicBezTo>
                    <a:pt x="64" y="50"/>
                    <a:pt x="63" y="47"/>
                    <a:pt x="63" y="43"/>
                  </a:cubicBezTo>
                  <a:cubicBezTo>
                    <a:pt x="63" y="40"/>
                    <a:pt x="62" y="37"/>
                    <a:pt x="61" y="34"/>
                  </a:cubicBezTo>
                  <a:cubicBezTo>
                    <a:pt x="59" y="32"/>
                    <a:pt x="58" y="30"/>
                    <a:pt x="55" y="28"/>
                  </a:cubicBezTo>
                  <a:cubicBezTo>
                    <a:pt x="53" y="27"/>
                    <a:pt x="50" y="26"/>
                    <a:pt x="46" y="26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 userDrawn="1"/>
          </p:nvSpPr>
          <p:spPr bwMode="auto">
            <a:xfrm>
              <a:off x="6523" y="3560"/>
              <a:ext cx="53" cy="340"/>
            </a:xfrm>
            <a:prstGeom prst="rect">
              <a:avLst/>
            </a:pr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6661" y="3560"/>
              <a:ext cx="166" cy="340"/>
            </a:xfrm>
            <a:custGeom>
              <a:avLst/>
              <a:gdLst>
                <a:gd name="T0" fmla="*/ 166 w 166"/>
                <a:gd name="T1" fmla="*/ 48 h 340"/>
                <a:gd name="T2" fmla="*/ 109 w 166"/>
                <a:gd name="T3" fmla="*/ 48 h 340"/>
                <a:gd name="T4" fmla="*/ 109 w 166"/>
                <a:gd name="T5" fmla="*/ 340 h 340"/>
                <a:gd name="T6" fmla="*/ 55 w 166"/>
                <a:gd name="T7" fmla="*/ 340 h 340"/>
                <a:gd name="T8" fmla="*/ 55 w 166"/>
                <a:gd name="T9" fmla="*/ 48 h 340"/>
                <a:gd name="T10" fmla="*/ 0 w 166"/>
                <a:gd name="T11" fmla="*/ 48 h 340"/>
                <a:gd name="T12" fmla="*/ 0 w 166"/>
                <a:gd name="T13" fmla="*/ 0 h 340"/>
                <a:gd name="T14" fmla="*/ 166 w 166"/>
                <a:gd name="T15" fmla="*/ 0 h 340"/>
                <a:gd name="T16" fmla="*/ 166 w 166"/>
                <a:gd name="T17" fmla="*/ 4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40">
                  <a:moveTo>
                    <a:pt x="166" y="48"/>
                  </a:moveTo>
                  <a:lnTo>
                    <a:pt x="109" y="48"/>
                  </a:lnTo>
                  <a:lnTo>
                    <a:pt x="109" y="340"/>
                  </a:lnTo>
                  <a:lnTo>
                    <a:pt x="55" y="340"/>
                  </a:lnTo>
                  <a:lnTo>
                    <a:pt x="55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48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6897" y="3560"/>
              <a:ext cx="184" cy="340"/>
            </a:xfrm>
            <a:custGeom>
              <a:avLst/>
              <a:gdLst>
                <a:gd name="T0" fmla="*/ 118 w 184"/>
                <a:gd name="T1" fmla="*/ 207 h 340"/>
                <a:gd name="T2" fmla="*/ 118 w 184"/>
                <a:gd name="T3" fmla="*/ 340 h 340"/>
                <a:gd name="T4" fmla="*/ 66 w 184"/>
                <a:gd name="T5" fmla="*/ 340 h 340"/>
                <a:gd name="T6" fmla="*/ 66 w 184"/>
                <a:gd name="T7" fmla="*/ 207 h 340"/>
                <a:gd name="T8" fmla="*/ 0 w 184"/>
                <a:gd name="T9" fmla="*/ 0 h 340"/>
                <a:gd name="T10" fmla="*/ 59 w 184"/>
                <a:gd name="T11" fmla="*/ 0 h 340"/>
                <a:gd name="T12" fmla="*/ 92 w 184"/>
                <a:gd name="T13" fmla="*/ 134 h 340"/>
                <a:gd name="T14" fmla="*/ 125 w 184"/>
                <a:gd name="T15" fmla="*/ 0 h 340"/>
                <a:gd name="T16" fmla="*/ 184 w 184"/>
                <a:gd name="T17" fmla="*/ 0 h 340"/>
                <a:gd name="T18" fmla="*/ 118 w 184"/>
                <a:gd name="T19" fmla="*/ 20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340">
                  <a:moveTo>
                    <a:pt x="118" y="207"/>
                  </a:moveTo>
                  <a:lnTo>
                    <a:pt x="118" y="340"/>
                  </a:lnTo>
                  <a:lnTo>
                    <a:pt x="66" y="340"/>
                  </a:lnTo>
                  <a:lnTo>
                    <a:pt x="66" y="20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92" y="134"/>
                  </a:lnTo>
                  <a:lnTo>
                    <a:pt x="125" y="0"/>
                  </a:lnTo>
                  <a:lnTo>
                    <a:pt x="184" y="0"/>
                  </a:lnTo>
                  <a:lnTo>
                    <a:pt x="118" y="207"/>
                  </a:lnTo>
                  <a:close/>
                </a:path>
              </a:pathLst>
            </a:custGeom>
            <a:solidFill>
              <a:srgbClr val="F90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231952"/>
            <a:ext cx="11022371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299124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37611" cy="914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299662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11035714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3"/>
          </p:nvPr>
        </p:nvSpPr>
        <p:spPr>
          <a:xfrm>
            <a:off x="-311991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>
          <a:xfrm>
            <a:off x="-306854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110223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897959" y="6559936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9080500" y="6543258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©2022 Check Point Software Technologies</a:t>
            </a:r>
            <a:r>
              <a:rPr lang="en-US" sz="900" kern="0" baseline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Ltd. 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0" y="6502173"/>
            <a:ext cx="12188825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4456" y="6543915"/>
            <a:ext cx="3097481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09601" y="6552096"/>
            <a:ext cx="1054729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027779" y="6595360"/>
            <a:ext cx="3364030" cy="1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  <p:sldLayoutId id="2147483899" r:id="rId14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Arial" panose="020B0604020202020204" pitchFamily="34" charset="0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Arial" panose="020B0604020202020204" pitchFamily="34" charset="0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460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2" userDrawn="1">
          <p15:clr>
            <a:srgbClr val="F26B43"/>
          </p15:clr>
        </p15:guide>
        <p15:guide id="6" pos="4297" userDrawn="1">
          <p15:clr>
            <a:srgbClr val="F26B43"/>
          </p15:clr>
        </p15:guide>
        <p15:guide id="7" pos="2378" userDrawn="1">
          <p15:clr>
            <a:srgbClr val="F26B43"/>
          </p15:clr>
        </p15:guide>
        <p15:guide id="8" pos="7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ocs.microsoft.com/ja-jp/azure/active-directory/saas-apps/check-point-harmony-connect-tutoria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26659" y="4221150"/>
            <a:ext cx="6970432" cy="779331"/>
          </a:xfrm>
        </p:spPr>
        <p:txBody>
          <a:bodyPr anchor="t"/>
          <a:lstStyle/>
          <a:p>
            <a:r>
              <a:rPr lang="ja-JP" altLang="en-US" sz="1800" b="1" dirty="0" smtClean="0">
                <a:latin typeface="+mn-ea"/>
              </a:rPr>
              <a:t>チェック・ポイント・ソフトウェア・テクノロジーズ株式会社</a:t>
            </a:r>
            <a:endParaRPr lang="en-US" altLang="ja-JP" sz="1800" b="1" dirty="0" smtClean="0">
              <a:latin typeface="+mn-ea"/>
            </a:endParaRPr>
          </a:p>
          <a:p>
            <a:r>
              <a:rPr lang="ja-JP" altLang="en-US" sz="1800" b="1" dirty="0">
                <a:latin typeface="+mn-ea"/>
              </a:rPr>
              <a:t>システム</a:t>
            </a:r>
            <a:r>
              <a:rPr lang="ja-JP" altLang="en-US" sz="1800" b="1" dirty="0" smtClean="0">
                <a:latin typeface="+mn-ea"/>
              </a:rPr>
              <a:t>・</a:t>
            </a:r>
            <a:r>
              <a:rPr lang="ja-JP" altLang="en-US" sz="1800" b="1" dirty="0">
                <a:latin typeface="+mn-ea"/>
              </a:rPr>
              <a:t>エンジニアリン</a:t>
            </a:r>
            <a:r>
              <a:rPr lang="ja-JP" altLang="en-US" sz="1800" b="1" dirty="0" smtClean="0">
                <a:latin typeface="+mn-ea"/>
              </a:rPr>
              <a:t>グ</a:t>
            </a:r>
            <a:r>
              <a:rPr lang="ja-JP" altLang="en-US" sz="1800" b="1" dirty="0">
                <a:latin typeface="+mn-ea"/>
              </a:rPr>
              <a:t>本部</a:t>
            </a:r>
            <a:endParaRPr lang="en-US" altLang="ja-JP" sz="1800" b="1" dirty="0" smtClean="0">
              <a:latin typeface="+mn-e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2590" y="2334080"/>
            <a:ext cx="10589599" cy="165995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プロバイダ連携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易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定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ガイ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ド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Azure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ja-JP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編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1039529" y="5293526"/>
            <a:ext cx="753658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本ドキュメント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は、検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証、ハンズオン研修等での利用を目的としているため、一部の設定手順のみを記載しています。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本番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環境の設定は、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等に基づいて行ってください。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本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手順書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と、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等の記述内容が異なる場合は、原則、本手順書以外のドキュメントの内容が優先されます。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本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手順書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は、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月現在の設定内容、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に基づいて作成されています。</a:t>
            </a:r>
            <a:endParaRPr lang="en-US" sz="16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7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ConnetApp</a:t>
            </a:r>
            <a:r>
              <a:rPr lang="ja-JP" altLang="en-US" dirty="0"/>
              <a:t> のマニュアルインストール</a:t>
            </a:r>
            <a:r>
              <a:rPr lang="ja-JP" altLang="en-US" dirty="0" smtClean="0"/>
              <a:t>（２／４）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認証ダイアログボックスが表示されるので、「ユーザ名（メールアドレス形式）」を入力し、「次へ」を押す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6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サインインを求められるので、「サインインブラウザを開く」を押す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"/>
          <a:stretch/>
        </p:blipFill>
        <p:spPr>
          <a:xfrm>
            <a:off x="360000" y="3960000"/>
            <a:ext cx="366046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364767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66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ConnetApp</a:t>
            </a:r>
            <a:r>
              <a:rPr lang="ja-JP" altLang="en-US" dirty="0"/>
              <a:t> のマニュアルインストール</a:t>
            </a:r>
            <a:r>
              <a:rPr lang="ja-JP" altLang="en-US" dirty="0" smtClean="0"/>
              <a:t>（３／４）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20000" y="810000"/>
            <a:ext cx="6968825" cy="507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サインインページで「ユーザ名（メールアドレス形式）」を入力し、「次へ」を押す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8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「パスワード」を入力し、「サインイン」を押す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303667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303179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ConnetApp</a:t>
            </a:r>
            <a:r>
              <a:rPr lang="ja-JP" altLang="en-US" dirty="0"/>
              <a:t> のマニュアルインストール</a:t>
            </a:r>
            <a:r>
              <a:rPr lang="ja-JP" altLang="en-US" dirty="0" smtClean="0"/>
              <a:t>（４／４）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サインインが完了すると、</a:t>
            </a:r>
            <a:r>
              <a:rPr lang="en-US" altLang="ja-JP" sz="24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ConnectApp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のインストールが完了する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0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インストールが完了すると、自動的に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 Connect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がトラフィックの保護を開始する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2687031" cy="25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3135635" cy="252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52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AD </a:t>
            </a:r>
            <a:r>
              <a:rPr lang="ja-JP" altLang="en-US" dirty="0" smtClean="0"/>
              <a:t>での認証連携設定（１／１０）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358013" y="1571602"/>
            <a:ext cx="2004311" cy="35244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668254" y="810000"/>
            <a:ext cx="7520572" cy="6093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基本的には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が公開しているチュートリアルに沿って設定すればよいが、一部設定が不足している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ja-JP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チュートリアル</a:t>
            </a:r>
            <a:r>
              <a:rPr lang="en-US" altLang="ja-JP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 Azure Active Directory </a:t>
            </a:r>
            <a:r>
              <a:rPr lang="ja-JP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シングル サインオン </a:t>
            </a:r>
            <a:r>
              <a:rPr lang="en-US" altLang="ja-JP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(SSO) </a:t>
            </a:r>
            <a:r>
              <a:rPr lang="ja-JP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と </a:t>
            </a:r>
            <a:r>
              <a:rPr lang="en-US" altLang="ja-JP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Check Point Harmony Connect </a:t>
            </a:r>
            <a:r>
              <a:rPr lang="ja-JP" alt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の統</a:t>
            </a:r>
            <a:r>
              <a:rPr lang="ja-JP" altLang="en-US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合</a:t>
            </a:r>
            <a:endParaRPr lang="en-US" altLang="ja-JP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https://docs.microsoft.com/ja-jp/azure/active-directory/saas-apps/check-point-harmony-connect-tutorial</a:t>
            </a:r>
            <a:endParaRPr lang="en-US" altLang="ja-JP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</a:t>
            </a: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SSO 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の構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成の流れ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エンタープライ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ズ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アプリケーション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altLang="ja-JP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SSO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方式の選択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altLang="ja-JP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構成の設定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属性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クレーム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確認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フェデレーション メタデータ </a:t>
            </a:r>
            <a:r>
              <a:rPr lang="en-US" altLang="ja-JP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のダウンロード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クライアン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ト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シークレット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成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altLang="ja-JP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のアクセス許可設定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3843" lvl="1" indent="-51435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ユー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ザ、グループの</a:t>
            </a:r>
            <a:r>
              <a:rPr lang="ja-JP" alt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割り当</a:t>
            </a:r>
            <a:r>
              <a:rPr lang="ja-JP" alt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て</a:t>
            </a:r>
            <a:endParaRPr lang="en-US" altLang="ja-JP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3648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98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488" b="54149"/>
          <a:stretch/>
        </p:blipFill>
        <p:spPr>
          <a:xfrm>
            <a:off x="359999" y="1079998"/>
            <a:ext cx="395421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での認証連携設定（</a:t>
            </a:r>
            <a:r>
              <a:rPr lang="ja-JP" altLang="en-US" dirty="0" smtClean="0"/>
              <a:t>２／１０）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>
                <a:solidFill>
                  <a:srgbClr val="DA1572"/>
                </a:solidFill>
              </a:rPr>
              <a:t>エンタープライズアプリケーション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ja-JP" altLang="en-US" sz="1600" dirty="0" smtClean="0">
                <a:solidFill>
                  <a:srgbClr val="DA1572"/>
                </a:solidFill>
              </a:rPr>
              <a:t>すべてのアプリケーション（プレビュー）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824739" y="2168775"/>
            <a:ext cx="1042286" cy="2535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220000" y="810000"/>
            <a:ext cx="6791025" cy="5632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エンタープライズアプリケーション画面で、「新しいアプリケーション」をクリックする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ギャラリーで、「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」のキーワードで検索する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 Connect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(Azure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AD)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」を選択する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「作成」を押す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3960000"/>
            <a:ext cx="328206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405514" y="5483475"/>
            <a:ext cx="937511" cy="46965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4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での認証連携設定（</a:t>
            </a:r>
            <a:r>
              <a:rPr lang="ja-JP" altLang="en-US" dirty="0" smtClean="0"/>
              <a:t>３／１０）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>
                <a:solidFill>
                  <a:srgbClr val="DA1572"/>
                </a:solidFill>
              </a:rPr>
              <a:t>エンタープライズアプリケーション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Check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Point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Harmony Connect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(Azure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AD</a:t>
            </a:r>
            <a:r>
              <a:rPr lang="en-US" altLang="ja-JP" sz="1600" dirty="0" smtClean="0">
                <a:solidFill>
                  <a:srgbClr val="DA1572"/>
                </a:solidFill>
              </a:rPr>
              <a:t>)</a:t>
            </a:r>
            <a:r>
              <a:rPr lang="ja-JP" altLang="en-US" sz="1600" dirty="0" smtClean="0">
                <a:solidFill>
                  <a:srgbClr val="DA1572"/>
                </a:solidFill>
              </a:rPr>
              <a:t> </a:t>
            </a:r>
            <a:r>
              <a:rPr lang="en-US" altLang="ja-JP" sz="1600" dirty="0" smtClean="0">
                <a:solidFill>
                  <a:srgbClr val="DA1572"/>
                </a:solidFill>
              </a:rPr>
              <a:t>&gt;</a:t>
            </a:r>
            <a:r>
              <a:rPr lang="ja-JP" altLang="en-US" sz="1600" dirty="0" smtClean="0">
                <a:solidFill>
                  <a:srgbClr val="DA1572"/>
                </a:solidFill>
              </a:rPr>
              <a:t> 概要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20000" y="810000"/>
            <a:ext cx="6791025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「シングルサインオンの設定」をクリックする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7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8331"/>
          <a:stretch/>
        </p:blipFill>
        <p:spPr>
          <a:xfrm>
            <a:off x="360000" y="1079999"/>
            <a:ext cx="380350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2599775" y="2859750"/>
            <a:ext cx="1181650" cy="5883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7539"/>
          <a:stretch/>
        </p:blipFill>
        <p:spPr>
          <a:xfrm>
            <a:off x="360000" y="3959999"/>
            <a:ext cx="436424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 bwMode="auto">
          <a:xfrm>
            <a:off x="2919279" y="5663872"/>
            <a:ext cx="1244229" cy="69247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での認証連携設定（</a:t>
            </a:r>
            <a:r>
              <a:rPr lang="ja-JP" altLang="en-US" dirty="0" smtClean="0"/>
              <a:t>４／１０）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>
                <a:solidFill>
                  <a:srgbClr val="DA1572"/>
                </a:solidFill>
              </a:rPr>
              <a:t>エンタープライズアプリケーション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Check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Point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Harmony Connect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(Azure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AD)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シングルサインオン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20000" y="810000"/>
            <a:ext cx="6876750" cy="51706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「基本的な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構成」欄の「編集」をクリックする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「応答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」、「サインオン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」欄に、以下の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を入力する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https://cloudinfra-gw.portal.checkpoint.com/api/saml/sso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586" b="38536"/>
          <a:stretch/>
        </p:blipFill>
        <p:spPr>
          <a:xfrm>
            <a:off x="360000" y="1080000"/>
            <a:ext cx="418731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1406"/>
          <a:stretch/>
        </p:blipFill>
        <p:spPr>
          <a:xfrm>
            <a:off x="426675" y="3960000"/>
            <a:ext cx="346838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1190074" y="5377101"/>
            <a:ext cx="2429425" cy="5883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90074" y="6062200"/>
            <a:ext cx="2429425" cy="29415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70" y="1915996"/>
            <a:ext cx="5180952" cy="19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2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での認証連携設定（</a:t>
            </a:r>
            <a:r>
              <a:rPr lang="ja-JP" altLang="en-US" dirty="0" smtClean="0"/>
              <a:t>５／１０）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>
                <a:solidFill>
                  <a:srgbClr val="DA1572"/>
                </a:solidFill>
              </a:rPr>
              <a:t>エンタープライズアプリケーション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Check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Point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Harmony Connect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(Azure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AD</a:t>
            </a:r>
            <a:r>
              <a:rPr lang="en-US" altLang="ja-JP" sz="1600" dirty="0" smtClean="0">
                <a:solidFill>
                  <a:srgbClr val="DA1572"/>
                </a:solidFill>
              </a:rPr>
              <a:t>)</a:t>
            </a:r>
            <a:r>
              <a:rPr lang="ja-JP" altLang="en-US" sz="1600" dirty="0" smtClean="0">
                <a:solidFill>
                  <a:srgbClr val="DA1572"/>
                </a:solidFill>
              </a:rPr>
              <a:t> </a:t>
            </a:r>
            <a:r>
              <a:rPr lang="en-US" altLang="ja-JP" sz="1600" dirty="0" smtClean="0">
                <a:solidFill>
                  <a:srgbClr val="DA1572"/>
                </a:solidFill>
              </a:rPr>
              <a:t>&gt;</a:t>
            </a:r>
            <a:r>
              <a:rPr lang="ja-JP" altLang="en-US" sz="1600" dirty="0" smtClean="0">
                <a:solidFill>
                  <a:srgbClr val="DA1572"/>
                </a:solidFill>
              </a:rPr>
              <a:t> シングルサインオン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20000" y="810000"/>
            <a:ext cx="6876750" cy="4708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「属性とクレーム」の表示と、</a:t>
            </a:r>
            <a:r>
              <a:rPr lang="en-US" altLang="ja-JP" sz="2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Hamony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の「接続の許可」の画面の「ユーザ属性とクレーム」とが同じであることを確認する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SAML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署名証明書」欄の「フェデレーション メタデータ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」をダウンロードし、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の「メタデータの設定」の画面でアップロードする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5586" b="38536"/>
          <a:stretch/>
        </p:blipFill>
        <p:spPr>
          <a:xfrm>
            <a:off x="360000" y="1080000"/>
            <a:ext cx="418731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32" y="1879096"/>
            <a:ext cx="5123809" cy="19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5586" b="38536"/>
          <a:stretch/>
        </p:blipFill>
        <p:spPr>
          <a:xfrm>
            <a:off x="360000" y="3960000"/>
            <a:ext cx="418731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68643"/>
            <a:ext cx="5648325" cy="2419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83842" y="6092958"/>
            <a:ext cx="2511783" cy="29415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06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960000"/>
            <a:ext cx="403271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での認証連携設定（</a:t>
            </a:r>
            <a:r>
              <a:rPr lang="ja-JP" altLang="en-US" dirty="0" smtClean="0"/>
              <a:t>６／１０）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>
                <a:solidFill>
                  <a:srgbClr val="DA1572"/>
                </a:solidFill>
              </a:rPr>
              <a:t>アプリの登録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Check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Point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Harmony Connect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(Azure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AD)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19999" y="810000"/>
            <a:ext cx="7038675" cy="6093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「アプリの登録」画面で、「すべてのアプリケーション」をクリックする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Point Harmony Connect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(Azure AD)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」が表示されるのでクリックする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「証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明書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とシークレット」をクリックする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「新しいクライアントシークレット」をクリックして、クライアントシークレットを追加する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「説明」、「有効期限」は、任意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075FF"/>
              </a:buClr>
              <a:buSzPct val="100000"/>
              <a:buFont typeface="+mj-lt"/>
              <a:buAutoNum type="arabicPeriod" startAt="13"/>
            </a:pPr>
            <a:r>
              <a:rPr lang="ja-JP" altLang="en-US" sz="2000" dirty="0" smtClean="0">
                <a:solidFill>
                  <a:srgbClr val="DA1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作成されたクライアントシークレットの「値」をコピーして、</a:t>
            </a:r>
            <a:r>
              <a:rPr lang="en-US" altLang="ja-JP" sz="2000" dirty="0" smtClean="0">
                <a:solidFill>
                  <a:srgbClr val="DA1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ja-JP" altLang="en-US" sz="2000" dirty="0" smtClean="0">
                <a:solidFill>
                  <a:srgbClr val="DA1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DA1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000" dirty="0" smtClean="0">
                <a:solidFill>
                  <a:srgbClr val="DA157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の「ディレクトリ統合の設定」画面に入力する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31070"/>
          <a:stretch/>
        </p:blipFill>
        <p:spPr>
          <a:xfrm>
            <a:off x="360000" y="1080000"/>
            <a:ext cx="398978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 bwMode="auto">
          <a:xfrm>
            <a:off x="323184" y="3314402"/>
            <a:ext cx="1019841" cy="19079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43026" y="2344173"/>
            <a:ext cx="742950" cy="20852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43026" y="2924972"/>
            <a:ext cx="1209674" cy="20852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0000" y="5586777"/>
            <a:ext cx="1019841" cy="19079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372160" y="5899889"/>
            <a:ext cx="923365" cy="19079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05" y="6178464"/>
            <a:ext cx="3782901" cy="60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2826975" y="6384601"/>
            <a:ext cx="1019841" cy="336874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56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での認証連携設定（</a:t>
            </a:r>
            <a:r>
              <a:rPr lang="ja-JP" altLang="en-US" dirty="0" smtClean="0"/>
              <a:t>７／１０）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>
                <a:solidFill>
                  <a:srgbClr val="DA1572"/>
                </a:solidFill>
              </a:rPr>
              <a:t>アプリの登録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Check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Point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Harmony Connect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(Azure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AD)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19999" y="810000"/>
            <a:ext cx="7038675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8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のアクセス許可」をクリックする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8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「アクセス許可の追加」をクリックする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8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8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8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8"/>
            </a:pP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8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アクセス許可の要求」画面で、「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」を選択する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080000"/>
            <a:ext cx="375676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474954" y="2967628"/>
            <a:ext cx="904887" cy="19079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494795" y="2856519"/>
            <a:ext cx="638805" cy="163011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960000"/>
            <a:ext cx="3756766" cy="162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 bwMode="auto">
          <a:xfrm>
            <a:off x="360000" y="4855255"/>
            <a:ext cx="3756766" cy="729943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7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24854" y="1460831"/>
            <a:ext cx="8871895" cy="1354217"/>
          </a:xfrm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dirty="0" smtClean="0"/>
              <a:t>ユ</a:t>
            </a:r>
            <a:r>
              <a:rPr lang="ja-JP" altLang="en-US" dirty="0"/>
              <a:t>ーザの作成</a:t>
            </a:r>
            <a:r>
              <a:rPr lang="ja-JP" altLang="en-US" dirty="0" smtClean="0"/>
              <a:t>［</a:t>
            </a:r>
            <a:r>
              <a:rPr lang="en-US" altLang="ja-JP" dirty="0" smtClean="0"/>
              <a:t>Azure</a:t>
            </a:r>
            <a:r>
              <a:rPr lang="ja-JP" altLang="en-US" dirty="0" smtClean="0"/>
              <a:t> </a:t>
            </a:r>
            <a:r>
              <a:rPr lang="en-US" altLang="ja-JP" dirty="0" smtClean="0"/>
              <a:t>AD</a:t>
            </a:r>
            <a:r>
              <a:rPr lang="ja-JP" altLang="en-US" dirty="0" smtClean="0"/>
              <a:t> 連携］</a:t>
            </a:r>
            <a:endParaRPr lang="en-US" altLang="ja-JP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dirty="0" err="1" smtClean="0"/>
              <a:t>ConnectApp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のマニュアルインストール </a:t>
            </a:r>
            <a:endParaRPr lang="en-US" altLang="ja-JP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dirty="0" err="1" smtClean="0"/>
              <a:t>AzureAD</a:t>
            </a:r>
            <a:r>
              <a:rPr lang="ja-JP" altLang="en-US" dirty="0" smtClean="0"/>
              <a:t> での認証連携設定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b="0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6096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50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080000"/>
            <a:ext cx="4360844" cy="513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での認証連携設定（</a:t>
            </a:r>
            <a:r>
              <a:rPr lang="ja-JP" altLang="en-US" dirty="0" smtClean="0"/>
              <a:t>８／１０）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>
                <a:solidFill>
                  <a:srgbClr val="DA1572"/>
                </a:solidFill>
              </a:rPr>
              <a:t>アプリの登録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Check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Point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Harmony Connect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(Azure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AD)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19999" y="810000"/>
            <a:ext cx="7038675" cy="27699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21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アクセス許可の要求」画面で、「アプリケーションの許可」を選択する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21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ロールの一覧が表示されるので、以下のアクセス許可を有効にする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Group.Read.All</a:t>
            </a:r>
            <a:endParaRPr lang="en-US" altLang="ja-JP" sz="18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18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User.Read.All</a:t>
            </a:r>
            <a:endParaRPr lang="en-US" altLang="ja-JP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8755"/>
          <a:stretch/>
        </p:blipFill>
        <p:spPr>
          <a:xfrm>
            <a:off x="2480618" y="3888606"/>
            <a:ext cx="4563764" cy="2824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 bwMode="auto">
          <a:xfrm>
            <a:off x="378750" y="5306740"/>
            <a:ext cx="1392600" cy="24703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11070" y="5992623"/>
            <a:ext cx="3333311" cy="625775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40422" y="2013650"/>
            <a:ext cx="2060454" cy="523079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8750" y="3703250"/>
            <a:ext cx="1392600" cy="24703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9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での認証連携設定</a:t>
            </a:r>
            <a:r>
              <a:rPr lang="ja-JP" altLang="en-US" dirty="0" smtClean="0"/>
              <a:t>（９／１０）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 smtClean="0">
                <a:solidFill>
                  <a:srgbClr val="DA1572"/>
                </a:solidFill>
              </a:rPr>
              <a:t>アプリの登録 </a:t>
            </a:r>
            <a:r>
              <a:rPr lang="en-US" altLang="ja-JP" sz="1600" dirty="0">
                <a:solidFill>
                  <a:srgbClr val="DA1572"/>
                </a:solidFill>
              </a:rPr>
              <a:t>&gt;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Check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Point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Harmony Connect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(Azure</a:t>
            </a:r>
            <a:r>
              <a:rPr lang="ja-JP" altLang="en-US" sz="1600" dirty="0">
                <a:solidFill>
                  <a:srgbClr val="DA1572"/>
                </a:solidFill>
              </a:rPr>
              <a:t> </a:t>
            </a:r>
            <a:r>
              <a:rPr lang="en-US" altLang="ja-JP" sz="1600" dirty="0">
                <a:solidFill>
                  <a:srgbClr val="DA1572"/>
                </a:solidFill>
              </a:rPr>
              <a:t>AD</a:t>
            </a:r>
            <a:r>
              <a:rPr lang="en-US" altLang="ja-JP" sz="1600" dirty="0" smtClean="0">
                <a:solidFill>
                  <a:srgbClr val="DA1572"/>
                </a:solidFill>
              </a:rPr>
              <a:t>)</a:t>
            </a:r>
            <a:endParaRPr lang="en-US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219999" y="810000"/>
            <a:ext cx="7038675" cy="1417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22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「［ディレクトリ名］に管理者の同意を与えます」をクリックして、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アクセス許可に管理者の同意を与える。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080000"/>
            <a:ext cx="4554900" cy="347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 bwMode="auto">
          <a:xfrm>
            <a:off x="2317416" y="3512298"/>
            <a:ext cx="1061051" cy="165221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4868362"/>
            <a:ext cx="4554900" cy="105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3522300" y="5272927"/>
            <a:ext cx="1164000" cy="607485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83842" y="231952"/>
            <a:ext cx="11022371" cy="914400"/>
          </a:xfrm>
        </p:spPr>
        <p:txBody>
          <a:bodyPr/>
          <a:lstStyle/>
          <a:p>
            <a:r>
              <a:rPr lang="en-US" dirty="0" smtClean="0"/>
              <a:t>Azure </a:t>
            </a:r>
            <a:r>
              <a:rPr lang="en-US" dirty="0"/>
              <a:t>AD </a:t>
            </a:r>
            <a:r>
              <a:rPr lang="ja-JP" altLang="en-US" dirty="0"/>
              <a:t>での認証</a:t>
            </a:r>
            <a:r>
              <a:rPr lang="ja-JP" altLang="en-US" dirty="0" smtClean="0"/>
              <a:t>連携</a:t>
            </a:r>
            <a:r>
              <a:rPr lang="ja-JP" altLang="en-US" dirty="0"/>
              <a:t>設定（</a:t>
            </a:r>
            <a:r>
              <a:rPr lang="ja-JP" altLang="en-US" dirty="0" smtClean="0"/>
              <a:t>１０／１０）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600" dirty="0"/>
              <a:t>エンタープライズアプリケーション </a:t>
            </a:r>
            <a:r>
              <a:rPr lang="en-US" altLang="ja-JP" sz="1600" dirty="0"/>
              <a:t>&gt;</a:t>
            </a:r>
            <a:r>
              <a:rPr lang="ja-JP" altLang="en-US" sz="1600" dirty="0"/>
              <a:t> </a:t>
            </a:r>
            <a:r>
              <a:rPr lang="en-US" altLang="ja-JP" sz="1600" dirty="0"/>
              <a:t>Check</a:t>
            </a:r>
            <a:r>
              <a:rPr lang="ja-JP" altLang="en-US" sz="1600" dirty="0"/>
              <a:t> </a:t>
            </a:r>
            <a:r>
              <a:rPr lang="en-US" altLang="ja-JP" sz="1600" dirty="0"/>
              <a:t>Point</a:t>
            </a:r>
            <a:r>
              <a:rPr lang="ja-JP" altLang="en-US" sz="1600" dirty="0"/>
              <a:t> </a:t>
            </a:r>
            <a:r>
              <a:rPr lang="en-US" altLang="ja-JP" sz="1600" dirty="0"/>
              <a:t>Harmony Connect</a:t>
            </a:r>
            <a:r>
              <a:rPr lang="ja-JP" altLang="en-US" sz="1600" dirty="0"/>
              <a:t> </a:t>
            </a:r>
            <a:r>
              <a:rPr lang="en-US" altLang="ja-JP" sz="1600" dirty="0"/>
              <a:t>(Azure</a:t>
            </a:r>
            <a:r>
              <a:rPr lang="ja-JP" altLang="en-US" sz="1600" dirty="0"/>
              <a:t> </a:t>
            </a:r>
            <a:r>
              <a:rPr lang="en-US" altLang="ja-JP" sz="1600" dirty="0"/>
              <a:t>AD)</a:t>
            </a:r>
            <a:br>
              <a:rPr lang="en-US" altLang="ja-JP" sz="1600" dirty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080000"/>
            <a:ext cx="4497750" cy="342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1552538" y="1969000"/>
            <a:ext cx="1019211" cy="165221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219999" y="810000"/>
            <a:ext cx="7038675" cy="465197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2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「ユーザーまたはグループの追加」をクリックする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2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「割り当ての追加」画面で、「ユーザーとグループ」をクリックする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23"/>
            </a:pP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「ユ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ーザ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ーと</a:t>
            </a:r>
            <a:r>
              <a:rPr lang="ja-JP" alt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グルー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プ」画面に、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のユーザーとグループが表示されるので、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 Connect</a:t>
            </a:r>
            <a:r>
              <a:rPr lang="ja-JP" alt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を利用するユーザー、グループを選択する</a:t>
            </a:r>
            <a:endParaRPr lang="en-US" altLang="ja-JP" sz="2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に「グループ」を割り当てるためには、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等のライセンスが必要です</a:t>
            </a:r>
            <a:endParaRPr lang="en-US" altLang="ja-JP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23"/>
            </a:pPr>
            <a:endParaRPr lang="en-US" altLang="ja-JP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0000" y="2978650"/>
            <a:ext cx="1019211" cy="165221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93" y="3467807"/>
            <a:ext cx="4112982" cy="1409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925894" y="4032871"/>
            <a:ext cx="1144048" cy="422805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89" y="4323669"/>
            <a:ext cx="3002810" cy="23714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Date Placeholder 1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495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53260" y="2695193"/>
            <a:ext cx="5804989" cy="1071215"/>
          </a:xfrm>
        </p:spPr>
        <p:txBody>
          <a:bodyPr/>
          <a:lstStyle/>
          <a:p>
            <a:r>
              <a:rPr lang="en-US" dirty="0"/>
              <a:t>Thank You</a:t>
            </a:r>
          </a:p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5"/>
          </p:nvPr>
        </p:nvSpPr>
        <p:spPr>
          <a:xfrm>
            <a:off x="6096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9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Azure AD </a:t>
            </a:r>
            <a:r>
              <a:rPr lang="ja-JP" altLang="en-US" dirty="0" smtClean="0"/>
              <a:t>連携］（１／６）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80000"/>
            <a:ext cx="455798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0" y="3780000"/>
            <a:ext cx="427871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057967" y="2433574"/>
            <a:ext cx="809058" cy="28105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220000" y="810000"/>
            <a:ext cx="6968825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プロバイダ」を選択する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「今すぐ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続」を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押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」を選択して、「次へ」を押す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0000" y="2900299"/>
            <a:ext cx="363900" cy="28105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3900" y="1821049"/>
            <a:ext cx="914400" cy="28105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43667" y="4455126"/>
            <a:ext cx="2104458" cy="41204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7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Azure AD </a:t>
            </a:r>
            <a:r>
              <a:rPr lang="ja-JP" altLang="en-US" dirty="0" smtClean="0"/>
              <a:t>連携］（２／</a:t>
            </a:r>
            <a:r>
              <a:rPr lang="ja-JP" altLang="en-US" dirty="0"/>
              <a:t>６</a:t>
            </a:r>
            <a:r>
              <a:rPr lang="ja-JP" altLang="en-US" dirty="0" smtClean="0"/>
              <a:t> ）</a:t>
            </a:r>
            <a:endParaRPr lang="en-US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428832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426666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1418819" y="1432125"/>
            <a:ext cx="952906" cy="382275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登録するドメインを管理する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サーバの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レコードに表示されている値を設定する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のドメイン名を入力して、「＋」を押す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「＋」は隠れ気味の時があるので注意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ドメイン認証に成功したことを確認して、「次へ」を押す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67094" y="1446301"/>
            <a:ext cx="359572" cy="2682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61669" y="2195212"/>
            <a:ext cx="2191156" cy="462263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97755" y="4808812"/>
            <a:ext cx="973970" cy="2775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1737261" y="5400001"/>
            <a:ext cx="2362200" cy="590550"/>
          </a:xfrm>
          <a:prstGeom prst="wedgeRectCallout">
            <a:avLst>
              <a:gd name="adj1" fmla="val -40661"/>
              <a:gd name="adj2" fmla="val -101041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ドメイン認証に成功すると、ドメイン名が表示される</a:t>
            </a:r>
            <a:endParaRPr lang="en-US" sz="14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2146835" y="2837475"/>
            <a:ext cx="2663289" cy="975188"/>
          </a:xfrm>
          <a:prstGeom prst="wedgeRectCallout">
            <a:avLst>
              <a:gd name="adj1" fmla="val -37800"/>
              <a:gd name="adj2" fmla="val -89319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DNS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アウトソーシングサービス</a:t>
            </a:r>
            <a:r>
              <a:rPr lang="ja-JP" altLang="en-US" sz="1400" dirty="0">
                <a:solidFill>
                  <a:schemeClr val="bg1"/>
                </a:solidFill>
                <a:latin typeface="+mn-lt"/>
              </a:rPr>
              <a:t>の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設定画面でホスト名を空白にできない場合は、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@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を入力する</a:t>
            </a:r>
            <a:endParaRPr lang="en-US" sz="1400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09775" y="2445393"/>
            <a:ext cx="6096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1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427386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Azure AD </a:t>
            </a:r>
            <a:r>
              <a:rPr lang="ja-JP" altLang="en-US" dirty="0" smtClean="0"/>
              <a:t>連携］（３／</a:t>
            </a:r>
            <a:r>
              <a:rPr lang="ja-JP" altLang="en-US" dirty="0"/>
              <a:t>６</a:t>
            </a:r>
            <a:r>
              <a:rPr lang="ja-JP" altLang="en-US" dirty="0" smtClean="0"/>
              <a:t> ）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0000"/>
            <a:ext cx="427386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 bwMode="auto">
          <a:xfrm>
            <a:off x="1361668" y="1647645"/>
            <a:ext cx="2962682" cy="34308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応答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を、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へ設定して、「次へ」を押す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のギャラリーアプリケーションを使用する場合、エンティティ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は設定済みのため入力不要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からダウンロードした、「フェデレーション メタデータ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」ファイルをアップロードして、「次へ」を押す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SzPct val="100000"/>
              <a:buFont typeface="+mj-lt"/>
              <a:buAutoNum type="arabicPeriod" startAt="7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61668" y="4761412"/>
            <a:ext cx="3272194" cy="36303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200025" y="2244449"/>
            <a:ext cx="4705350" cy="1460776"/>
          </a:xfrm>
          <a:prstGeom prst="wedgeRectCallout">
            <a:avLst>
              <a:gd name="adj1" fmla="val -11500"/>
              <a:gd name="adj2" fmla="val -65213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Azure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AD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＞ エンタープライズアプリケーション</a:t>
            </a:r>
            <a:endParaRPr lang="en-US" altLang="ja-JP" sz="14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>
                <a:solidFill>
                  <a:schemeClr val="bg1"/>
                </a:solidFill>
                <a:latin typeface="+mn-lt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＞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Check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Point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Harmony Connect(Azure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AD)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>
                <a:solidFill>
                  <a:schemeClr val="bg1"/>
                </a:solidFill>
                <a:latin typeface="+mn-lt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＞ シングルサインオン ＞ 基本的な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SAML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構成</a:t>
            </a:r>
            <a:endParaRPr lang="en-US" altLang="ja-JP" sz="14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に、設定する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00025" y="5361600"/>
            <a:ext cx="4705350" cy="1460776"/>
          </a:xfrm>
          <a:prstGeom prst="wedgeRectCallout">
            <a:avLst>
              <a:gd name="adj1" fmla="val -11500"/>
              <a:gd name="adj2" fmla="val -65213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Azure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AD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＞ エンタープライズアプリケーション</a:t>
            </a:r>
            <a:endParaRPr lang="en-US" altLang="ja-JP" sz="14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>
                <a:solidFill>
                  <a:schemeClr val="bg1"/>
                </a:solidFill>
                <a:latin typeface="+mn-lt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＞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Check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Point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Harmony Connect(Azure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AD)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>
                <a:solidFill>
                  <a:schemeClr val="bg1"/>
                </a:solidFill>
                <a:latin typeface="+mn-lt"/>
              </a:rPr>
              <a:t>　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＞ シングルサインオン ＞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SAML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 署名証明書</a:t>
            </a:r>
            <a:endParaRPr lang="en-US" altLang="ja-JP" sz="1400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dirty="0">
                <a:solidFill>
                  <a:schemeClr val="bg1"/>
                </a:solidFill>
                <a:latin typeface="+mn-lt"/>
              </a:rPr>
              <a:t>の「フェデレーション メタデータ 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XML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</a:rPr>
              <a:t>」をアップロード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9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108121"/>
            <a:ext cx="42672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Azure AD </a:t>
            </a:r>
            <a:r>
              <a:rPr lang="ja-JP" altLang="en-US" dirty="0" smtClean="0"/>
              <a:t>連携］（４／</a:t>
            </a:r>
            <a:r>
              <a:rPr lang="ja-JP" altLang="en-US" dirty="0"/>
              <a:t>６</a:t>
            </a:r>
            <a:r>
              <a:rPr lang="ja-JP" altLang="en-US" dirty="0" smtClean="0"/>
              <a:t> ）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361667" y="2587624"/>
            <a:ext cx="3181757" cy="10614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220000" y="810000"/>
            <a:ext cx="6968825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から以下の３つの値をコピーして、入力する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「次へ」を押す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9"/>
            </a:pP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75842" y="3696373"/>
            <a:ext cx="6632324" cy="2506020"/>
          </a:xfrm>
          <a:prstGeom prst="wedgeRectCallout">
            <a:avLst>
              <a:gd name="adj1" fmla="val -10844"/>
              <a:gd name="adj2" fmla="val -68232"/>
            </a:avLst>
          </a:prstGeom>
          <a:solidFill>
            <a:schemeClr val="accent6">
              <a:lumMod val="90000"/>
              <a:lumOff val="10000"/>
            </a:schemeClr>
          </a:solidFill>
          <a:ln w="127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アプリケーション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ID</a:t>
            </a:r>
          </a:p>
          <a:p>
            <a:pPr marL="447675" lvl="1" indent="-2667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アプリの登録 ＞ </a:t>
            </a:r>
            <a:r>
              <a:rPr lang="en-US" sz="1400" dirty="0" smtClean="0">
                <a:solidFill>
                  <a:schemeClr val="bg1"/>
                </a:solidFill>
                <a:latin typeface="+mn-ea"/>
              </a:rPr>
              <a:t>Check </a:t>
            </a:r>
            <a:r>
              <a:rPr lang="en-US" sz="1400" dirty="0">
                <a:solidFill>
                  <a:schemeClr val="bg1"/>
                </a:solidFill>
                <a:latin typeface="+mn-ea"/>
              </a:rPr>
              <a:t>Point Harmony Connect (Azure AD) 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の</a:t>
            </a:r>
            <a:r>
              <a:rPr lang="en-US" sz="14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+mn-ea"/>
              </a:rPr>
              <a:t>概要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ページ</a:t>
            </a:r>
            <a:endParaRPr lang="en-US" sz="1400" dirty="0" smtClean="0">
              <a:solidFill>
                <a:schemeClr val="bg1"/>
              </a:solidFill>
              <a:latin typeface="+mn-ea"/>
            </a:endParaRPr>
          </a:p>
          <a:p>
            <a:pPr marL="266700" indent="-2667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ディレクト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リ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テナント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)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ID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  <a:p>
            <a:pPr marL="447675" lvl="1" indent="-2667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アプリの登録 ＞ </a:t>
            </a:r>
            <a:r>
              <a:rPr lang="en-US" sz="1400" dirty="0">
                <a:solidFill>
                  <a:schemeClr val="bg1"/>
                </a:solidFill>
                <a:latin typeface="+mn-ea"/>
              </a:rPr>
              <a:t>Check Point Harmony Connect (Azure AD) </a:t>
            </a: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の</a:t>
            </a:r>
            <a:r>
              <a:rPr lang="en-US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n-ea"/>
              </a:rPr>
              <a:t>概要</a:t>
            </a: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ページ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  <a:p>
            <a:pPr marL="266700" indent="-2667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ク</a:t>
            </a: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ライアン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ト</a:t>
            </a: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シークレット</a:t>
            </a:r>
            <a:endParaRPr lang="en-US" altLang="ja-JP" sz="1400" dirty="0" smtClean="0">
              <a:solidFill>
                <a:schemeClr val="bg1"/>
              </a:solidFill>
              <a:latin typeface="+mn-ea"/>
            </a:endParaRPr>
          </a:p>
          <a:p>
            <a:pPr marL="447675" lvl="1" indent="-266700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アプリの登録 ＞ 証明書とシークレットで、新しいクライアントシークレットを作成し、クライアントシークレットの「値」をコピー</a:t>
            </a:r>
            <a:endParaRPr lang="en-US" sz="1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2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080000"/>
            <a:ext cx="371803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ユーザの作成［</a:t>
            </a:r>
            <a:r>
              <a:rPr lang="en-US" altLang="ja-JP" dirty="0" smtClean="0"/>
              <a:t>Azure AD </a:t>
            </a:r>
            <a:r>
              <a:rPr lang="ja-JP" altLang="en-US" dirty="0" smtClean="0"/>
              <a:t>連携］（５／</a:t>
            </a:r>
            <a:r>
              <a:rPr lang="ja-JP" altLang="en-US" dirty="0"/>
              <a:t>６</a:t>
            </a:r>
            <a:r>
              <a:rPr lang="ja-JP" altLang="en-US" dirty="0" smtClean="0"/>
              <a:t> ）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6" b="38294"/>
          <a:stretch/>
        </p:blipFill>
        <p:spPr>
          <a:xfrm>
            <a:off x="359999" y="3959999"/>
            <a:ext cx="36553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 bwMode="auto">
          <a:xfrm>
            <a:off x="5220000" y="810000"/>
            <a:ext cx="6968825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プロバイダの設定内容を確認して、「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プロバイダの追加」を押す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1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への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プロバイダの追加が完了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38350" y="4749165"/>
            <a:ext cx="914399" cy="95631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ユーザの作成</a:t>
            </a:r>
            <a:r>
              <a:rPr lang="ja-JP" altLang="en-US" dirty="0" smtClean="0"/>
              <a:t>［</a:t>
            </a:r>
            <a:r>
              <a:rPr lang="en-US" altLang="ja-JP" dirty="0" smtClean="0"/>
              <a:t>Azure AD </a:t>
            </a:r>
            <a:r>
              <a:rPr lang="ja-JP" altLang="en-US" smtClean="0"/>
              <a:t>連携］</a:t>
            </a:r>
            <a:r>
              <a:rPr lang="ja-JP" altLang="en-US" dirty="0" smtClean="0"/>
              <a:t>（６／６）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080000"/>
            <a:ext cx="430088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359999" y="2391618"/>
            <a:ext cx="1316401" cy="37063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9999" y="4334718"/>
            <a:ext cx="1316401" cy="37063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220001" y="810000"/>
            <a:ext cx="6800550" cy="60016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プロバイダと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との間で、ユーザとグループの同期が完了すると、「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アクセスコントロール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インターネットアクセス」のオブジェクトに 、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プロバイダの「ユーザ」と「グループ」が自動追加される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693" lvl="1" indent="-45720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「ユーザ、「グループ」の同期が可</a:t>
            </a:r>
            <a:r>
              <a:rPr lang="ja-JP" alt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</a:t>
            </a:r>
            <a:r>
              <a:rPr lang="ja-JP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な </a:t>
            </a:r>
            <a:r>
              <a:rPr lang="en-US" altLang="ja-JP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プロバイダは、 </a:t>
            </a:r>
            <a:r>
              <a:rPr lang="en-US" altLang="ja-JP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</a:t>
            </a:r>
            <a:r>
              <a:rPr lang="ja-JP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ja-JP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</a:t>
            </a:r>
            <a:r>
              <a:rPr lang="ja-JP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2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PingID</a:t>
            </a:r>
            <a:r>
              <a:rPr lang="ja-JP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のみ</a:t>
            </a:r>
            <a:endParaRPr lang="en-US" altLang="ja-JP" sz="20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 startAt="13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「ユーザ」と「グループ」は、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のルール作成時に「ソース（送信元）」として指定可能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0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842" y="231952"/>
            <a:ext cx="11389083" cy="914400"/>
          </a:xfrm>
        </p:spPr>
        <p:txBody>
          <a:bodyPr/>
          <a:lstStyle/>
          <a:p>
            <a:pPr lvl="0"/>
            <a:r>
              <a:rPr lang="en-US" dirty="0" err="1" smtClean="0"/>
              <a:t>ConnetApp</a:t>
            </a:r>
            <a:r>
              <a:rPr lang="ja-JP" altLang="en-US" dirty="0" smtClean="0"/>
              <a:t> のマニュアルインストール（１／４）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01475"/>
            <a:ext cx="33495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378947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 bwMode="auto">
          <a:xfrm>
            <a:off x="5220000" y="810000"/>
            <a:ext cx="6968825" cy="39703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ユーザ＆デバイス」を選択する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「アプリのダウンロード」を押す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ファイルタイプを選択して「ダウンロード」を押してダウンロードする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インストー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ル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ファイル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ダブルクリッ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クす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00000"/>
            </a:pPr>
            <a:endParaRPr lang="en-US" altLang="ja-JP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0000" y="2102732"/>
            <a:ext cx="392475" cy="33566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6250" y="1738490"/>
            <a:ext cx="887775" cy="246386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34525" y="1799196"/>
            <a:ext cx="887775" cy="246386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263" y="2067438"/>
            <a:ext cx="246531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 bwMode="auto">
          <a:xfrm>
            <a:off x="2768038" y="2938768"/>
            <a:ext cx="478666" cy="481408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14632" y="4201475"/>
            <a:ext cx="392475" cy="335667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69527" y="2931159"/>
            <a:ext cx="478666" cy="187426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 [Internal Use] for Check Point employees​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Check Point 201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B89A83D1-2383-4488-8014-B7835870D471}" vid="{553F8269-7BDF-4F6B-B27C-793DA9056301}"/>
    </a:ext>
  </a:extLst>
</a:theme>
</file>

<file path=ppt/theme/theme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CP_CorpTemp_2022</Template>
  <TotalTime>5023</TotalTime>
  <Words>3144</Words>
  <Application>Microsoft Office PowerPoint</Application>
  <PresentationFormat>Custom</PresentationFormat>
  <Paragraphs>191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Ciscolight</vt:lpstr>
      <vt:lpstr>Arial</vt:lpstr>
      <vt:lpstr>Calibri</vt:lpstr>
      <vt:lpstr>Helvetica</vt:lpstr>
      <vt:lpstr>Wingdings</vt:lpstr>
      <vt:lpstr>CP_CorpTemp2020 (1)</vt:lpstr>
      <vt:lpstr>PowerPoint Presentation</vt:lpstr>
      <vt:lpstr>Agenda</vt:lpstr>
      <vt:lpstr>ユーザの作成［Azure AD 連携］（１／６）</vt:lpstr>
      <vt:lpstr>ユーザの作成［Azure AD 連携］（２／６ ）</vt:lpstr>
      <vt:lpstr>ユーザの作成［Azure AD 連携］（３／６ ）</vt:lpstr>
      <vt:lpstr>ユーザの作成［Azure AD 連携］（４／６ ）</vt:lpstr>
      <vt:lpstr>ユーザの作成［Azure AD 連携］（５／６ ）</vt:lpstr>
      <vt:lpstr>ユーザの作成［Azure AD 連携］（６／６）</vt:lpstr>
      <vt:lpstr>ConnetApp のマニュアルインストール（１／４）</vt:lpstr>
      <vt:lpstr>ConnetApp のマニュアルインストール（２／４）</vt:lpstr>
      <vt:lpstr>ConnetApp のマニュアルインストール（３／４）</vt:lpstr>
      <vt:lpstr>ConnetApp のマニュアルインストール（４／４）</vt:lpstr>
      <vt:lpstr>Azure AD での認証連携設定（１／１０）</vt:lpstr>
      <vt:lpstr>Azure AD での認証連携設定（２／１０） エンタープライズアプリケーション &gt; すべてのアプリケーション（プレビュー）</vt:lpstr>
      <vt:lpstr>Azure AD での認証連携設定（３／１０） エンタープライズアプリケーション &gt; Check Point Harmony Connect (Azure AD) &gt; 概要</vt:lpstr>
      <vt:lpstr>Azure AD での認証連携設定（４／１０） エンタープライズアプリケーション &gt; Check Point Harmony Connect (Azure AD) &gt; シングルサインオン</vt:lpstr>
      <vt:lpstr>Azure AD での認証連携設定（５／１０） エンタープライズアプリケーション &gt; Check Point Harmony Connect (Azure AD) &gt; シングルサインオン</vt:lpstr>
      <vt:lpstr>Azure AD での認証連携設定（６／１０） アプリの登録 &gt; Check Point Harmony Connect (Azure AD)</vt:lpstr>
      <vt:lpstr>Azure AD での認証連携設定（７／１０） アプリの登録 &gt; Check Point Harmony Connect (Azure AD)</vt:lpstr>
      <vt:lpstr>Azure AD での認証連携設定（８／１０） アプリの登録 &gt; Check Point Harmony Connect (Azure AD)</vt:lpstr>
      <vt:lpstr>Azure AD での認証連携設定（９／１０） アプリの登録 &gt; Check Point Harmony Connect (Azure AD)</vt:lpstr>
      <vt:lpstr>Azure AD での認証連携設定（１０／１０） エンタープライズアプリケーション &gt; Check Point Harmony Connect (Azure AD) </vt:lpstr>
      <vt:lpstr>PowerPoint Presentation</vt:lpstr>
    </vt:vector>
  </TitlesOfParts>
  <Company>Checkpoint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Yoshiyasu Nakayama</dc:creator>
  <cp:lastModifiedBy>Yoshiyasu Nakayama</cp:lastModifiedBy>
  <cp:revision>32</cp:revision>
  <cp:lastPrinted>2013-06-12T23:53:29Z</cp:lastPrinted>
  <dcterms:created xsi:type="dcterms:W3CDTF">2022-01-24T06:43:13Z</dcterms:created>
  <dcterms:modified xsi:type="dcterms:W3CDTF">2022-06-17T07:50:47Z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lqminfo">
    <vt:i4>3</vt:i4>
  </property>
  <property fmtid="{D5CDD505-2E9C-101B-9397-08002B2CF9AE}" pid="65" name="lqmsess">
    <vt:lpwstr>1a5f720e-7d00-4620-88a5-38245ece3927</vt:lpwstr>
  </property>
</Properties>
</file>