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842" r:id="rId2"/>
    <p:sldId id="850" r:id="rId3"/>
    <p:sldId id="895" r:id="rId4"/>
    <p:sldId id="896" r:id="rId5"/>
    <p:sldId id="898" r:id="rId6"/>
    <p:sldId id="899" r:id="rId7"/>
    <p:sldId id="907" r:id="rId8"/>
    <p:sldId id="908" r:id="rId9"/>
    <p:sldId id="909" r:id="rId10"/>
    <p:sldId id="910" r:id="rId11"/>
    <p:sldId id="911" r:id="rId12"/>
    <p:sldId id="880" r:id="rId13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84"/>
    <a:srgbClr val="FFFFFF"/>
    <a:srgbClr val="D5E2FF"/>
    <a:srgbClr val="4D4D4F"/>
    <a:srgbClr val="D51067"/>
    <a:srgbClr val="920053"/>
    <a:srgbClr val="000000"/>
    <a:srgbClr val="57CBFF"/>
    <a:srgbClr val="85CA3A"/>
    <a:srgbClr val="4A8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 snapToObjects="1">
      <p:cViewPr varScale="1">
        <p:scale>
          <a:sx n="74" d="100"/>
          <a:sy n="74" d="100"/>
        </p:scale>
        <p:origin x="102" y="450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3908" y="5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Arial" panose="020B0604020202020204" pitchFamily="34" charset="0"/>
              </a:rPr>
              <a:t>6/17/2022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3EEE9B47-791B-47F7-AE03-C0D580CA0B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1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8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575364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123978" y="1529920"/>
            <a:ext cx="2743200" cy="142875"/>
            <a:chOff x="711" y="1003"/>
            <a:chExt cx="1728" cy="9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11" y="1003"/>
              <a:ext cx="1728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11" y="1004"/>
              <a:ext cx="48" cy="88"/>
            </a:xfrm>
            <a:custGeom>
              <a:avLst/>
              <a:gdLst>
                <a:gd name="T0" fmla="*/ 31 w 48"/>
                <a:gd name="T1" fmla="*/ 53 h 88"/>
                <a:gd name="T2" fmla="*/ 31 w 48"/>
                <a:gd name="T3" fmla="*/ 88 h 88"/>
                <a:gd name="T4" fmla="*/ 17 w 48"/>
                <a:gd name="T5" fmla="*/ 88 h 88"/>
                <a:gd name="T6" fmla="*/ 17 w 48"/>
                <a:gd name="T7" fmla="*/ 53 h 88"/>
                <a:gd name="T8" fmla="*/ 0 w 48"/>
                <a:gd name="T9" fmla="*/ 0 h 88"/>
                <a:gd name="T10" fmla="*/ 15 w 48"/>
                <a:gd name="T11" fmla="*/ 0 h 88"/>
                <a:gd name="T12" fmla="*/ 24 w 48"/>
                <a:gd name="T13" fmla="*/ 35 h 88"/>
                <a:gd name="T14" fmla="*/ 33 w 48"/>
                <a:gd name="T15" fmla="*/ 0 h 88"/>
                <a:gd name="T16" fmla="*/ 48 w 48"/>
                <a:gd name="T17" fmla="*/ 0 h 88"/>
                <a:gd name="T18" fmla="*/ 31 w 48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8">
                  <a:moveTo>
                    <a:pt x="31" y="53"/>
                  </a:moveTo>
                  <a:lnTo>
                    <a:pt x="31" y="88"/>
                  </a:lnTo>
                  <a:lnTo>
                    <a:pt x="17" y="88"/>
                  </a:lnTo>
                  <a:lnTo>
                    <a:pt x="17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4" y="3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75" y="1003"/>
              <a:ext cx="47" cy="90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846" y="1004"/>
              <a:ext cx="44" cy="89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951" y="1004"/>
              <a:ext cx="45" cy="88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021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3 w 37"/>
                <a:gd name="T7" fmla="*/ 37 h 88"/>
                <a:gd name="T8" fmla="*/ 33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79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148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1209" y="1004"/>
              <a:ext cx="47" cy="88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273" y="1004"/>
              <a:ext cx="51" cy="88"/>
            </a:xfrm>
            <a:custGeom>
              <a:avLst/>
              <a:gdLst>
                <a:gd name="T0" fmla="*/ 15 w 51"/>
                <a:gd name="T1" fmla="*/ 0 h 88"/>
                <a:gd name="T2" fmla="*/ 25 w 51"/>
                <a:gd name="T3" fmla="*/ 67 h 88"/>
                <a:gd name="T4" fmla="*/ 36 w 51"/>
                <a:gd name="T5" fmla="*/ 0 h 88"/>
                <a:gd name="T6" fmla="*/ 51 w 51"/>
                <a:gd name="T7" fmla="*/ 0 h 88"/>
                <a:gd name="T8" fmla="*/ 33 w 51"/>
                <a:gd name="T9" fmla="*/ 88 h 88"/>
                <a:gd name="T10" fmla="*/ 18 w 51"/>
                <a:gd name="T11" fmla="*/ 88 h 88"/>
                <a:gd name="T12" fmla="*/ 0 w 51"/>
                <a:gd name="T13" fmla="*/ 0 h 88"/>
                <a:gd name="T14" fmla="*/ 15 w 51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8">
                  <a:moveTo>
                    <a:pt x="15" y="0"/>
                  </a:moveTo>
                  <a:lnTo>
                    <a:pt x="25" y="6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33" y="88"/>
                  </a:lnTo>
                  <a:lnTo>
                    <a:pt x="18" y="8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34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1435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4 w 43"/>
                <a:gd name="T7" fmla="*/ 88 h 88"/>
                <a:gd name="T8" fmla="*/ 14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4" y="8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1500" y="1004"/>
              <a:ext cx="45" cy="88"/>
            </a:xfrm>
            <a:custGeom>
              <a:avLst/>
              <a:gdLst>
                <a:gd name="T0" fmla="*/ 45 w 45"/>
                <a:gd name="T1" fmla="*/ 88 h 88"/>
                <a:gd name="T2" fmla="*/ 31 w 45"/>
                <a:gd name="T3" fmla="*/ 88 h 88"/>
                <a:gd name="T4" fmla="*/ 31 w 45"/>
                <a:gd name="T5" fmla="*/ 50 h 88"/>
                <a:gd name="T6" fmla="*/ 14 w 45"/>
                <a:gd name="T7" fmla="*/ 50 h 88"/>
                <a:gd name="T8" fmla="*/ 14 w 45"/>
                <a:gd name="T9" fmla="*/ 88 h 88"/>
                <a:gd name="T10" fmla="*/ 0 w 45"/>
                <a:gd name="T11" fmla="*/ 88 h 88"/>
                <a:gd name="T12" fmla="*/ 0 w 45"/>
                <a:gd name="T13" fmla="*/ 0 h 88"/>
                <a:gd name="T14" fmla="*/ 14 w 45"/>
                <a:gd name="T15" fmla="*/ 0 h 88"/>
                <a:gd name="T16" fmla="*/ 14 w 45"/>
                <a:gd name="T17" fmla="*/ 37 h 88"/>
                <a:gd name="T18" fmla="*/ 31 w 45"/>
                <a:gd name="T19" fmla="*/ 37 h 88"/>
                <a:gd name="T20" fmla="*/ 31 w 45"/>
                <a:gd name="T21" fmla="*/ 0 h 88"/>
                <a:gd name="T22" fmla="*/ 45 w 45"/>
                <a:gd name="T23" fmla="*/ 0 h 88"/>
                <a:gd name="T24" fmla="*/ 45 w 45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88">
                  <a:moveTo>
                    <a:pt x="45" y="88"/>
                  </a:moveTo>
                  <a:lnTo>
                    <a:pt x="31" y="88"/>
                  </a:lnTo>
                  <a:lnTo>
                    <a:pt x="31" y="50"/>
                  </a:lnTo>
                  <a:lnTo>
                    <a:pt x="14" y="5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7"/>
                  </a:lnTo>
                  <a:lnTo>
                    <a:pt x="31" y="37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1572" y="1004"/>
              <a:ext cx="36" cy="88"/>
            </a:xfrm>
            <a:custGeom>
              <a:avLst/>
              <a:gdLst>
                <a:gd name="T0" fmla="*/ 36 w 36"/>
                <a:gd name="T1" fmla="*/ 13 h 88"/>
                <a:gd name="T2" fmla="*/ 13 w 36"/>
                <a:gd name="T3" fmla="*/ 13 h 88"/>
                <a:gd name="T4" fmla="*/ 13 w 36"/>
                <a:gd name="T5" fmla="*/ 37 h 88"/>
                <a:gd name="T6" fmla="*/ 33 w 36"/>
                <a:gd name="T7" fmla="*/ 37 h 88"/>
                <a:gd name="T8" fmla="*/ 33 w 36"/>
                <a:gd name="T9" fmla="*/ 50 h 88"/>
                <a:gd name="T10" fmla="*/ 13 w 36"/>
                <a:gd name="T11" fmla="*/ 50 h 88"/>
                <a:gd name="T12" fmla="*/ 13 w 36"/>
                <a:gd name="T13" fmla="*/ 75 h 88"/>
                <a:gd name="T14" fmla="*/ 36 w 36"/>
                <a:gd name="T15" fmla="*/ 75 h 88"/>
                <a:gd name="T16" fmla="*/ 36 w 36"/>
                <a:gd name="T17" fmla="*/ 88 h 88"/>
                <a:gd name="T18" fmla="*/ 0 w 36"/>
                <a:gd name="T19" fmla="*/ 88 h 88"/>
                <a:gd name="T20" fmla="*/ 0 w 36"/>
                <a:gd name="T21" fmla="*/ 0 h 88"/>
                <a:gd name="T22" fmla="*/ 36 w 36"/>
                <a:gd name="T23" fmla="*/ 0 h 88"/>
                <a:gd name="T24" fmla="*/ 36 w 36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8">
                  <a:moveTo>
                    <a:pt x="36" y="13"/>
                  </a:moveTo>
                  <a:lnTo>
                    <a:pt x="13" y="13"/>
                  </a:lnTo>
                  <a:lnTo>
                    <a:pt x="13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3" y="50"/>
                  </a:lnTo>
                  <a:lnTo>
                    <a:pt x="13" y="75"/>
                  </a:lnTo>
                  <a:lnTo>
                    <a:pt x="36" y="75"/>
                  </a:lnTo>
                  <a:lnTo>
                    <a:pt x="36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1667" y="1004"/>
              <a:ext cx="44" cy="88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737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179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859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5 w 43"/>
                <a:gd name="T7" fmla="*/ 88 h 88"/>
                <a:gd name="T8" fmla="*/ 15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195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202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2083" y="1003"/>
              <a:ext cx="46" cy="90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2152" y="1004"/>
              <a:ext cx="44" cy="89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2222" y="1004"/>
              <a:ext cx="48" cy="88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93" y="1004"/>
              <a:ext cx="14" cy="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2329" y="1004"/>
              <a:ext cx="44" cy="88"/>
            </a:xfrm>
            <a:custGeom>
              <a:avLst/>
              <a:gdLst>
                <a:gd name="T0" fmla="*/ 44 w 44"/>
                <a:gd name="T1" fmla="*/ 13 h 88"/>
                <a:gd name="T2" fmla="*/ 29 w 44"/>
                <a:gd name="T3" fmla="*/ 13 h 88"/>
                <a:gd name="T4" fmla="*/ 29 w 44"/>
                <a:gd name="T5" fmla="*/ 88 h 88"/>
                <a:gd name="T6" fmla="*/ 15 w 44"/>
                <a:gd name="T7" fmla="*/ 88 h 88"/>
                <a:gd name="T8" fmla="*/ 15 w 44"/>
                <a:gd name="T9" fmla="*/ 13 h 88"/>
                <a:gd name="T10" fmla="*/ 0 w 44"/>
                <a:gd name="T11" fmla="*/ 13 h 88"/>
                <a:gd name="T12" fmla="*/ 0 w 44"/>
                <a:gd name="T13" fmla="*/ 0 h 88"/>
                <a:gd name="T14" fmla="*/ 44 w 44"/>
                <a:gd name="T15" fmla="*/ 0 h 88"/>
                <a:gd name="T16" fmla="*/ 44 w 44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8">
                  <a:moveTo>
                    <a:pt x="44" y="13"/>
                  </a:moveTo>
                  <a:lnTo>
                    <a:pt x="29" y="13"/>
                  </a:lnTo>
                  <a:lnTo>
                    <a:pt x="29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2392" y="1004"/>
              <a:ext cx="47" cy="88"/>
            </a:xfrm>
            <a:custGeom>
              <a:avLst/>
              <a:gdLst>
                <a:gd name="T0" fmla="*/ 30 w 47"/>
                <a:gd name="T1" fmla="*/ 53 h 88"/>
                <a:gd name="T2" fmla="*/ 30 w 47"/>
                <a:gd name="T3" fmla="*/ 88 h 88"/>
                <a:gd name="T4" fmla="*/ 16 w 47"/>
                <a:gd name="T5" fmla="*/ 88 h 88"/>
                <a:gd name="T6" fmla="*/ 16 w 47"/>
                <a:gd name="T7" fmla="*/ 53 h 88"/>
                <a:gd name="T8" fmla="*/ 0 w 47"/>
                <a:gd name="T9" fmla="*/ 0 h 88"/>
                <a:gd name="T10" fmla="*/ 15 w 47"/>
                <a:gd name="T11" fmla="*/ 0 h 88"/>
                <a:gd name="T12" fmla="*/ 23 w 47"/>
                <a:gd name="T13" fmla="*/ 35 h 88"/>
                <a:gd name="T14" fmla="*/ 32 w 47"/>
                <a:gd name="T15" fmla="*/ 0 h 88"/>
                <a:gd name="T16" fmla="*/ 47 w 47"/>
                <a:gd name="T17" fmla="*/ 0 h 88"/>
                <a:gd name="T18" fmla="*/ 30 w 47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8">
                  <a:moveTo>
                    <a:pt x="30" y="53"/>
                  </a:moveTo>
                  <a:lnTo>
                    <a:pt x="30" y="88"/>
                  </a:lnTo>
                  <a:lnTo>
                    <a:pt x="16" y="88"/>
                  </a:lnTo>
                  <a:lnTo>
                    <a:pt x="16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3" y="3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Thank you text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756" y="6447136"/>
            <a:ext cx="5943600" cy="3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984" y="731520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124712" y="152704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3028" y="1046628"/>
            <a:ext cx="55595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370" y="869171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1375" y="5641975"/>
            <a:ext cx="10506075" cy="555625"/>
            <a:chOff x="841375" y="5641975"/>
            <a:chExt cx="10506075" cy="5556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41375" y="5641975"/>
              <a:ext cx="105060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44550" y="5651500"/>
              <a:ext cx="288925" cy="53975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236663" y="5645150"/>
              <a:ext cx="284163" cy="552450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63700" y="5651500"/>
              <a:ext cx="271463" cy="546100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303463" y="5651500"/>
              <a:ext cx="279400" cy="53975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7289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8292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500438" y="5651500"/>
              <a:ext cx="225425" cy="53975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867150" y="5651500"/>
              <a:ext cx="288925" cy="53975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256088" y="5651500"/>
              <a:ext cx="312738" cy="53975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70058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249863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48325" y="5651500"/>
              <a:ext cx="268288" cy="53975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607853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6657975" y="5651500"/>
              <a:ext cx="268288" cy="53975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707866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43267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7831138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418513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88376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188450" y="5645150"/>
              <a:ext cx="277813" cy="552450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605963" y="5651500"/>
              <a:ext cx="269875" cy="546100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0034588" y="5651500"/>
              <a:ext cx="285750" cy="53975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10461625" y="5651500"/>
              <a:ext cx="84138" cy="53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0680700" y="5651500"/>
              <a:ext cx="263525" cy="53975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1055350" y="5651500"/>
              <a:ext cx="292100" cy="53975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41375" y="5641975"/>
            <a:ext cx="10506075" cy="555625"/>
            <a:chOff x="463" y="3554"/>
            <a:chExt cx="6618" cy="3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3" y="3554"/>
              <a:ext cx="661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5" y="3560"/>
              <a:ext cx="182" cy="34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712" y="3556"/>
              <a:ext cx="179" cy="348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981" y="3560"/>
              <a:ext cx="171" cy="344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384" y="3560"/>
              <a:ext cx="176" cy="34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65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87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138" y="3560"/>
              <a:ext cx="142" cy="34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2369" y="3560"/>
              <a:ext cx="182" cy="34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614" y="3560"/>
              <a:ext cx="197" cy="34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94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0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491" y="3560"/>
              <a:ext cx="169" cy="34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76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4127" y="3560"/>
              <a:ext cx="169" cy="34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439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461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4866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5236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5500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5721" y="3556"/>
              <a:ext cx="175" cy="348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5984" y="3560"/>
              <a:ext cx="170" cy="344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6254" y="3560"/>
              <a:ext cx="180" cy="34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6523" y="3560"/>
              <a:ext cx="53" cy="340"/>
            </a:xfrm>
            <a:prstGeom prst="rect">
              <a:avLst/>
            </a:pr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6661" y="3560"/>
              <a:ext cx="166" cy="34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6897" y="3560"/>
              <a:ext cx="184" cy="34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270052"/>
            <a:ext cx="11022371" cy="59672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9080500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27779" y="6595360"/>
            <a:ext cx="3364030" cy="1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  <p:sldLayoutId id="2147483899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Arial" panose="020B0604020202020204" pitchFamily="34" charset="0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460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4297" userDrawn="1">
          <p15:clr>
            <a:srgbClr val="F26B43"/>
          </p15:clr>
        </p15:guide>
        <p15:guide id="7" pos="2378" userDrawn="1">
          <p15:clr>
            <a:srgbClr val="F26B43"/>
          </p15:clr>
        </p15:guide>
        <p15:guide id="8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2590" y="2334080"/>
            <a:ext cx="10836587" cy="12412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 Connect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プロバイダ連携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易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ガイ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 ～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ADFS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編～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926659" y="4221150"/>
            <a:ext cx="6970432" cy="779331"/>
          </a:xfrm>
        </p:spPr>
        <p:txBody>
          <a:bodyPr anchor="t"/>
          <a:lstStyle/>
          <a:p>
            <a:r>
              <a:rPr lang="ja-JP" altLang="en-US" sz="1800" b="1" dirty="0" smtClean="0">
                <a:latin typeface="+mn-ea"/>
              </a:rPr>
              <a:t>チェック・ポイント・ソフトウェア・テクノロジーズ株式会社</a:t>
            </a:r>
            <a:endParaRPr lang="en-US" altLang="ja-JP" sz="1800" b="1" dirty="0" smtClean="0">
              <a:latin typeface="+mn-ea"/>
            </a:endParaRPr>
          </a:p>
          <a:p>
            <a:r>
              <a:rPr lang="ja-JP" altLang="en-US" sz="1800" b="1" dirty="0">
                <a:latin typeface="+mn-ea"/>
              </a:rPr>
              <a:t>システム</a:t>
            </a:r>
            <a:r>
              <a:rPr lang="ja-JP" altLang="en-US" sz="1800" b="1" dirty="0" smtClean="0">
                <a:latin typeface="+mn-ea"/>
              </a:rPr>
              <a:t>・</a:t>
            </a:r>
            <a:r>
              <a:rPr lang="ja-JP" altLang="en-US" sz="1800" b="1" dirty="0">
                <a:latin typeface="+mn-ea"/>
              </a:rPr>
              <a:t>エンジニアリン</a:t>
            </a:r>
            <a:r>
              <a:rPr lang="ja-JP" altLang="en-US" sz="1800" b="1" dirty="0" smtClean="0">
                <a:latin typeface="+mn-ea"/>
              </a:rPr>
              <a:t>グ</a:t>
            </a:r>
            <a:r>
              <a:rPr lang="ja-JP" altLang="en-US" sz="1800" b="1" dirty="0">
                <a:latin typeface="+mn-ea"/>
              </a:rPr>
              <a:t>本部</a:t>
            </a:r>
            <a:endParaRPr lang="en-US" altLang="ja-JP" sz="1800" b="1" dirty="0" smtClean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39529" y="5293526"/>
            <a:ext cx="753658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本ドキュメント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は、検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証、ハンズオン研修等での利用を目的としているため、一部の設定手順のみを記載しています。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本番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環境の設定は、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等に基づいて行ってください。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本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手順書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と、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等の記述内容が異なる場合は、原則、本手順書以外のドキュメントの内容が優先されます。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本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手順書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は、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月現在の設定内容、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に基づいて作成されています。</a:t>
            </a:r>
            <a:endParaRPr lang="en-US" sz="16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ConnetApp</a:t>
            </a:r>
            <a:r>
              <a:rPr lang="ja-JP" altLang="en-US" dirty="0"/>
              <a:t> のマニュアルインストール</a:t>
            </a:r>
            <a:r>
              <a:rPr lang="ja-JP" altLang="en-US" dirty="0" smtClean="0"/>
              <a:t>（４／４）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サインインが完了すると、</a:t>
            </a:r>
            <a:r>
              <a:rPr lang="en-US" altLang="ja-JP" sz="24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ConnectApp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のインストールが完了する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インストールが完了すると、自動的に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 Connect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がトラフィックの保護を開始する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2687031" cy="25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3135635" cy="25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ADFS</a:t>
            </a:r>
            <a:r>
              <a:rPr lang="en-US" dirty="0" smtClean="0"/>
              <a:t> </a:t>
            </a:r>
            <a:r>
              <a:rPr lang="ja-JP" altLang="en-US" dirty="0" smtClean="0"/>
              <a:t>での認証連携設定（１／１０）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668254" y="810000"/>
            <a:ext cx="7520572" cy="18466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ADFS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WAP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が構築済みの環境で、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ADFS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の認証連携を設定する手順を示す 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ADFS 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の構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成の流れ</a:t>
            </a: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ja-JP" altLang="en-US" sz="16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あ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01" y="900000"/>
            <a:ext cx="3718976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2521068" y="1952603"/>
            <a:ext cx="1557909" cy="14289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140000"/>
            <a:ext cx="387409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80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53260" y="2695193"/>
            <a:ext cx="5804989" cy="1071215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4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24855" y="1670088"/>
            <a:ext cx="7309796" cy="1169551"/>
          </a:xfrm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 smtClean="0"/>
              <a:t>ユ</a:t>
            </a:r>
            <a:r>
              <a:rPr lang="ja-JP" altLang="en-US" sz="2000" dirty="0"/>
              <a:t>ーザの作成</a:t>
            </a:r>
            <a:r>
              <a:rPr lang="ja-JP" altLang="en-US" sz="2000" dirty="0" smtClean="0"/>
              <a:t>［</a:t>
            </a:r>
            <a:r>
              <a:rPr lang="en-US" altLang="ja-JP" sz="2000" dirty="0" smtClean="0"/>
              <a:t>ADFS</a:t>
            </a:r>
            <a:r>
              <a:rPr lang="ja-JP" altLang="en-US" sz="2000" dirty="0" smtClean="0"/>
              <a:t> 連携］</a:t>
            </a:r>
            <a:endParaRPr lang="en-US" altLang="ja-JP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sz="2000" dirty="0" err="1" smtClean="0"/>
              <a:t>ConnetApp</a:t>
            </a:r>
            <a:r>
              <a:rPr lang="ja-JP" altLang="en-US" sz="2000" dirty="0" smtClean="0"/>
              <a:t> のマニュアルインストール</a:t>
            </a:r>
            <a:endParaRPr lang="en-US" altLang="ja-JP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sz="2000" dirty="0" smtClean="0"/>
              <a:t>ADFS</a:t>
            </a:r>
            <a:r>
              <a:rPr lang="ja-JP" altLang="en-US" sz="2000" dirty="0" smtClean="0"/>
              <a:t> での認証連携設定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b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3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780000"/>
            <a:ext cx="4261818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845" r="19429" b="16496"/>
          <a:stretch/>
        </p:blipFill>
        <p:spPr>
          <a:xfrm>
            <a:off x="360000" y="1079999"/>
            <a:ext cx="369565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ADFS </a:t>
            </a:r>
            <a:r>
              <a:rPr lang="ja-JP" altLang="en-US" dirty="0" smtClean="0"/>
              <a:t>連携］（１／４）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305617" y="2152522"/>
            <a:ext cx="809058" cy="28105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220000" y="810000"/>
            <a:ext cx="6968825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プロバイダ」を選択する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「今すぐ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続」を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押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」を選択して、「次へ」を押す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5374" y="2888241"/>
            <a:ext cx="432166" cy="37666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97540" y="1887225"/>
            <a:ext cx="914400" cy="201799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62717" y="4206244"/>
            <a:ext cx="2009208" cy="31387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960000"/>
            <a:ext cx="427386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00" y="900000"/>
            <a:ext cx="427621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ADFS </a:t>
            </a:r>
            <a:r>
              <a:rPr lang="ja-JP" altLang="en-US" dirty="0" smtClean="0"/>
              <a:t>連携］（２／４ ）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18819" y="1465352"/>
            <a:ext cx="952906" cy="34904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登録するドメインを管理する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サーバの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レコードに表示されている値を設定する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のドメイン名を入力して、「＋」を押す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「＋」は隠れ気味の時があるので注意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ドメイン認証に成功したことを確認して、「次へ」を押す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57674" y="1465352"/>
            <a:ext cx="285709" cy="2682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61669" y="2195212"/>
            <a:ext cx="2191156" cy="462263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97755" y="4808812"/>
            <a:ext cx="973970" cy="2775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1737261" y="5400001"/>
            <a:ext cx="2362200" cy="590550"/>
          </a:xfrm>
          <a:prstGeom prst="wedgeRectCallout">
            <a:avLst>
              <a:gd name="adj1" fmla="val -40661"/>
              <a:gd name="adj2" fmla="val -101041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ドメイン認証に成功すると、ドメイン名が表示される</a:t>
            </a:r>
            <a:endParaRPr lang="en-US" sz="14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146835" y="2837475"/>
            <a:ext cx="2663289" cy="975188"/>
          </a:xfrm>
          <a:prstGeom prst="wedgeRectCallout">
            <a:avLst>
              <a:gd name="adj1" fmla="val -37800"/>
              <a:gd name="adj2" fmla="val -89319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DNS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アウトソーシングサービス</a:t>
            </a: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の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設定画面でホスト名を空白にできない場合は、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@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を入力する</a:t>
            </a:r>
            <a:endParaRPr lang="en-US" sz="14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09775" y="2445393"/>
            <a:ext cx="6096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ADFS </a:t>
            </a:r>
            <a:r>
              <a:rPr lang="ja-JP" altLang="en-US" dirty="0" smtClean="0"/>
              <a:t>連携］（３／４ ）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220000" y="810000"/>
            <a:ext cx="6968825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ADFS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からダウンロードした、「フェデレーション メタデータ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XML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」ファイルをアップロードして、「次へ」を押す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「接続の許可」に表示される「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Entity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ID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」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と「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Reply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URL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」を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ADFS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管理コンソールの「証明書利用者信頼の追加ウイザード」で以下の値として指定する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066693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Entity ID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：証明書利用者信頼の識別子</a:t>
            </a:r>
          </a:p>
          <a:p>
            <a:pPr marL="1066693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Reply URL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：証明書利用者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SAML 2.0 SSO 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サービスの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URL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427871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1361668" y="1791484"/>
            <a:ext cx="3272194" cy="2178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21580" y="2217266"/>
            <a:ext cx="4731419" cy="1439843"/>
          </a:xfrm>
          <a:prstGeom prst="wedgeRectCallout">
            <a:avLst>
              <a:gd name="adj1" fmla="val -11500"/>
              <a:gd name="adj2" fmla="val -65213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https://&lt;your-domain&gt;/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FederationMetadata/2007-06/FederationMetadata.xml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からダウロードしたフェデレーションメタデータ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XML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ファイルをアップロードする。</a:t>
            </a:r>
            <a:endParaRPr lang="en-US" altLang="ja-JP" sz="14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SzPct val="115000"/>
              <a:buFont typeface="Wingdings" panose="05000000000000000000" pitchFamily="2" charset="2"/>
              <a:buChar char="v"/>
            </a:pP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&lt;your-domain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&gt;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は、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ADFS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サーバの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FQDN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を指定</a:t>
            </a:r>
            <a:endParaRPr lang="en-US" altLang="ja-JP" sz="14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428832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 bwMode="auto">
          <a:xfrm>
            <a:off x="1361668" y="4505325"/>
            <a:ext cx="3272194" cy="61912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21579" y="5309437"/>
            <a:ext cx="6074445" cy="1439843"/>
          </a:xfrm>
          <a:prstGeom prst="wedgeRectCallout">
            <a:avLst>
              <a:gd name="adj1" fmla="val -11500"/>
              <a:gd name="adj2" fmla="val -65213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ADFS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管理コンソールの「証明書利用者信頼の追加ウイザード」</a:t>
            </a: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で以下のパラメータの値として指定</a:t>
            </a:r>
            <a:endParaRPr lang="en-US" altLang="ja-JP" sz="14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Entity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ID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：証明書利用者信頼の識別子</a:t>
            </a:r>
            <a:endParaRPr lang="en-US" altLang="ja-JP" sz="1400" dirty="0" smtClean="0">
              <a:solidFill>
                <a:schemeClr val="bg1"/>
              </a:solidFill>
              <a:latin typeface="+mn-ea"/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Reply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URL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：証明書利用者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SAML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2.0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SSO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サービスの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URL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4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ADFS </a:t>
            </a:r>
            <a:r>
              <a:rPr lang="ja-JP" altLang="en-US" dirty="0" smtClean="0"/>
              <a:t>連携］（</a:t>
            </a:r>
            <a:r>
              <a:rPr lang="ja-JP" altLang="en-US" dirty="0"/>
              <a:t>４</a:t>
            </a:r>
            <a:r>
              <a:rPr lang="ja-JP" altLang="en-US" dirty="0" smtClean="0"/>
              <a:t>／４ ）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プロバイダの設定内容を確認して、「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プロバイダの追加」を押す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への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プロバイダの追加が完了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426414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72" r="42552" b="38060"/>
          <a:stretch/>
        </p:blipFill>
        <p:spPr>
          <a:xfrm>
            <a:off x="360000" y="3959999"/>
            <a:ext cx="425962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2952749" y="4587554"/>
            <a:ext cx="1190626" cy="122269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3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842" y="231952"/>
            <a:ext cx="11389083" cy="914400"/>
          </a:xfrm>
        </p:spPr>
        <p:txBody>
          <a:bodyPr/>
          <a:lstStyle/>
          <a:p>
            <a:pPr lvl="0"/>
            <a:r>
              <a:rPr lang="en-US" dirty="0" err="1" smtClean="0"/>
              <a:t>ConnetApp</a:t>
            </a:r>
            <a:r>
              <a:rPr lang="ja-JP" altLang="en-US" dirty="0" smtClean="0"/>
              <a:t> のマニュアルインストール（１／４）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01475"/>
            <a:ext cx="33495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378947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5220000" y="810000"/>
            <a:ext cx="6968825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ユーザ＆デバイス」を選択する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「アプリのダウンロード」を押す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ファイルタイプを選択して「ダウンロード」を押してダウンロードする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インストー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ル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ファイル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ダブルクリッ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クす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0000" y="2102732"/>
            <a:ext cx="392475" cy="33566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6250" y="1738490"/>
            <a:ext cx="887775" cy="246386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34525" y="1799196"/>
            <a:ext cx="887775" cy="246386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63" y="2067438"/>
            <a:ext cx="246531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2768038" y="2938768"/>
            <a:ext cx="478666" cy="48140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14632" y="4201475"/>
            <a:ext cx="392475" cy="33566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69527" y="2931159"/>
            <a:ext cx="478666" cy="187426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0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ConnetApp</a:t>
            </a:r>
            <a:r>
              <a:rPr lang="ja-JP" altLang="en-US" dirty="0"/>
              <a:t> のマニュアルインストール</a:t>
            </a:r>
            <a:r>
              <a:rPr lang="ja-JP" altLang="en-US" dirty="0" smtClean="0"/>
              <a:t>（２／４）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認証ダイアログボックスが表示されるので、「ユーザ名（メールアドレス形式）」を入力し、「次へ」を押す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サインインを求められるので、「サインインブラウザを開く」を押す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/>
          <a:stretch/>
        </p:blipFill>
        <p:spPr>
          <a:xfrm>
            <a:off x="360000" y="3960000"/>
            <a:ext cx="366046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364767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9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ConnetApp</a:t>
            </a:r>
            <a:r>
              <a:rPr lang="ja-JP" altLang="en-US" dirty="0"/>
              <a:t> のマニュアルインストール</a:t>
            </a:r>
            <a:r>
              <a:rPr lang="ja-JP" altLang="en-US" dirty="0" smtClean="0"/>
              <a:t>（３／４）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20000" y="810000"/>
            <a:ext cx="6968825" cy="507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サインインページで「ユーザ名（メールアドレス形式）」を入力し、「次へ」を押す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「パスワード」を入力し、「サインイン」を押す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303667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303179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6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89A83D1-2383-4488-8014-B7835870D471}" vid="{553F8269-7BDF-4F6B-B27C-793DA9056301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CP_CorpTemp_2022</Template>
  <TotalTime>4776</TotalTime>
  <Words>1391</Words>
  <Application>Microsoft Office PowerPoint</Application>
  <PresentationFormat>Custom</PresentationFormat>
  <Paragraphs>87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Ciscolight</vt:lpstr>
      <vt:lpstr>Arial</vt:lpstr>
      <vt:lpstr>Calibri</vt:lpstr>
      <vt:lpstr>Helvetica</vt:lpstr>
      <vt:lpstr>Wingdings</vt:lpstr>
      <vt:lpstr>CP_CorpTemp2020 (1)</vt:lpstr>
      <vt:lpstr>PowerPoint Presentation</vt:lpstr>
      <vt:lpstr>Agenda</vt:lpstr>
      <vt:lpstr>ユーザの作成［ADFS 連携］（１／４）</vt:lpstr>
      <vt:lpstr>ユーザの作成［ADFS 連携］（２／４ ）</vt:lpstr>
      <vt:lpstr>ユーザの作成［ADFS 連携］（３／４ ）</vt:lpstr>
      <vt:lpstr>ユーザの作成［ADFS 連携］（４／４ ）</vt:lpstr>
      <vt:lpstr>ConnetApp のマニュアルインストール（１／４）</vt:lpstr>
      <vt:lpstr>ConnetApp のマニュアルインストール（２／４）</vt:lpstr>
      <vt:lpstr>ConnetApp のマニュアルインストール（３／４）</vt:lpstr>
      <vt:lpstr>ConnetApp のマニュアルインストール（４／４）</vt:lpstr>
      <vt:lpstr>ADFS での認証連携設定（１／１０）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21</cp:revision>
  <cp:lastPrinted>2013-06-12T23:53:29Z</cp:lastPrinted>
  <dcterms:created xsi:type="dcterms:W3CDTF">2022-02-18T08:35:11Z</dcterms:created>
  <dcterms:modified xsi:type="dcterms:W3CDTF">2022-06-17T07:50:33Z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